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63"/>
  </p:notesMasterIdLst>
  <p:sldIdLst>
    <p:sldId id="326" r:id="rId2"/>
    <p:sldId id="366" r:id="rId3"/>
    <p:sldId id="409" r:id="rId4"/>
    <p:sldId id="410" r:id="rId5"/>
    <p:sldId id="417" r:id="rId6"/>
    <p:sldId id="418" r:id="rId7"/>
    <p:sldId id="411" r:id="rId8"/>
    <p:sldId id="412" r:id="rId9"/>
    <p:sldId id="413" r:id="rId10"/>
    <p:sldId id="414" r:id="rId11"/>
    <p:sldId id="415" r:id="rId12"/>
    <p:sldId id="416" r:id="rId13"/>
    <p:sldId id="327" r:id="rId14"/>
    <p:sldId id="345" r:id="rId15"/>
    <p:sldId id="349" r:id="rId16"/>
    <p:sldId id="346" r:id="rId17"/>
    <p:sldId id="347" r:id="rId18"/>
    <p:sldId id="386" r:id="rId19"/>
    <p:sldId id="352" r:id="rId20"/>
    <p:sldId id="358" r:id="rId21"/>
    <p:sldId id="359" r:id="rId22"/>
    <p:sldId id="360" r:id="rId23"/>
    <p:sldId id="385" r:id="rId24"/>
    <p:sldId id="383" r:id="rId25"/>
    <p:sldId id="363" r:id="rId26"/>
    <p:sldId id="401" r:id="rId27"/>
    <p:sldId id="365" r:id="rId28"/>
    <p:sldId id="364" r:id="rId29"/>
    <p:sldId id="387" r:id="rId30"/>
    <p:sldId id="403" r:id="rId31"/>
    <p:sldId id="405" r:id="rId32"/>
    <p:sldId id="404" r:id="rId33"/>
    <p:sldId id="406" r:id="rId34"/>
    <p:sldId id="402" r:id="rId35"/>
    <p:sldId id="407" r:id="rId36"/>
    <p:sldId id="408" r:id="rId37"/>
    <p:sldId id="367" r:id="rId38"/>
    <p:sldId id="338" r:id="rId39"/>
    <p:sldId id="339" r:id="rId40"/>
    <p:sldId id="341" r:id="rId41"/>
    <p:sldId id="340" r:id="rId42"/>
    <p:sldId id="379" r:id="rId43"/>
    <p:sldId id="395" r:id="rId44"/>
    <p:sldId id="388" r:id="rId45"/>
    <p:sldId id="390" r:id="rId46"/>
    <p:sldId id="397" r:id="rId47"/>
    <p:sldId id="398" r:id="rId48"/>
    <p:sldId id="399" r:id="rId49"/>
    <p:sldId id="391" r:id="rId50"/>
    <p:sldId id="392" r:id="rId51"/>
    <p:sldId id="393" r:id="rId52"/>
    <p:sldId id="394" r:id="rId53"/>
    <p:sldId id="396" r:id="rId54"/>
    <p:sldId id="400" r:id="rId55"/>
    <p:sldId id="381" r:id="rId56"/>
    <p:sldId id="331" r:id="rId57"/>
    <p:sldId id="332" r:id="rId58"/>
    <p:sldId id="389" r:id="rId59"/>
    <p:sldId id="369" r:id="rId60"/>
    <p:sldId id="343" r:id="rId61"/>
    <p:sldId id="342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" initials="G" lastIdx="2" clrIdx="0">
    <p:extLst>
      <p:ext uri="{19B8F6BF-5375-455C-9EA6-DF929625EA0E}">
        <p15:presenceInfo xmlns:p15="http://schemas.microsoft.com/office/powerpoint/2012/main" userId="Gues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6600"/>
    <a:srgbClr val="565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3" autoAdjust="0"/>
    <p:restoredTop sz="94746" autoAdjust="0"/>
  </p:normalViewPr>
  <p:slideViewPr>
    <p:cSldViewPr>
      <p:cViewPr varScale="1">
        <p:scale>
          <a:sx n="74" d="100"/>
          <a:sy n="74" d="100"/>
        </p:scale>
        <p:origin x="112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3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video\Codes\Oil_weil_acidizing\DataSet\feture_correlation_rank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Features Correlation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rounded corr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val>
            <c:numRef>
              <c:f>Sheet1!$D$2:$D$463</c:f>
              <c:numCache>
                <c:formatCode>General</c:formatCode>
                <c:ptCount val="462"/>
                <c:pt idx="0">
                  <c:v>-1</c:v>
                </c:pt>
                <c:pt idx="1">
                  <c:v>-1</c:v>
                </c:pt>
                <c:pt idx="2">
                  <c:v>-0.9</c:v>
                </c:pt>
                <c:pt idx="3">
                  <c:v>-0.9</c:v>
                </c:pt>
                <c:pt idx="4">
                  <c:v>-0.9</c:v>
                </c:pt>
                <c:pt idx="5">
                  <c:v>-0.9</c:v>
                </c:pt>
                <c:pt idx="6">
                  <c:v>-0.9</c:v>
                </c:pt>
                <c:pt idx="7">
                  <c:v>-0.9</c:v>
                </c:pt>
                <c:pt idx="8">
                  <c:v>-0.9</c:v>
                </c:pt>
                <c:pt idx="9">
                  <c:v>-0.9</c:v>
                </c:pt>
                <c:pt idx="10">
                  <c:v>-0.9</c:v>
                </c:pt>
                <c:pt idx="11">
                  <c:v>-0.9</c:v>
                </c:pt>
                <c:pt idx="12">
                  <c:v>-0.8</c:v>
                </c:pt>
                <c:pt idx="13">
                  <c:v>-0.8</c:v>
                </c:pt>
                <c:pt idx="14">
                  <c:v>-0.8</c:v>
                </c:pt>
                <c:pt idx="15">
                  <c:v>-0.8</c:v>
                </c:pt>
                <c:pt idx="16">
                  <c:v>-0.8</c:v>
                </c:pt>
                <c:pt idx="17">
                  <c:v>-0.8</c:v>
                </c:pt>
                <c:pt idx="18">
                  <c:v>-0.7</c:v>
                </c:pt>
                <c:pt idx="19">
                  <c:v>-0.7</c:v>
                </c:pt>
                <c:pt idx="20">
                  <c:v>-0.6</c:v>
                </c:pt>
                <c:pt idx="21">
                  <c:v>-0.6</c:v>
                </c:pt>
                <c:pt idx="22">
                  <c:v>-0.6</c:v>
                </c:pt>
                <c:pt idx="23">
                  <c:v>-0.6</c:v>
                </c:pt>
                <c:pt idx="24">
                  <c:v>-0.6</c:v>
                </c:pt>
                <c:pt idx="25">
                  <c:v>-0.6</c:v>
                </c:pt>
                <c:pt idx="26">
                  <c:v>-0.6</c:v>
                </c:pt>
                <c:pt idx="27">
                  <c:v>-0.6</c:v>
                </c:pt>
                <c:pt idx="28">
                  <c:v>-0.6</c:v>
                </c:pt>
                <c:pt idx="29">
                  <c:v>-0.6</c:v>
                </c:pt>
                <c:pt idx="30">
                  <c:v>-0.5</c:v>
                </c:pt>
                <c:pt idx="31">
                  <c:v>-0.5</c:v>
                </c:pt>
                <c:pt idx="32">
                  <c:v>-0.5</c:v>
                </c:pt>
                <c:pt idx="33">
                  <c:v>-0.5</c:v>
                </c:pt>
                <c:pt idx="34">
                  <c:v>-0.5</c:v>
                </c:pt>
                <c:pt idx="35">
                  <c:v>-0.5</c:v>
                </c:pt>
                <c:pt idx="36">
                  <c:v>-0.5</c:v>
                </c:pt>
                <c:pt idx="37">
                  <c:v>-0.5</c:v>
                </c:pt>
                <c:pt idx="38">
                  <c:v>-0.5</c:v>
                </c:pt>
                <c:pt idx="39">
                  <c:v>-0.5</c:v>
                </c:pt>
                <c:pt idx="40">
                  <c:v>-0.5</c:v>
                </c:pt>
                <c:pt idx="41">
                  <c:v>-0.5</c:v>
                </c:pt>
                <c:pt idx="42">
                  <c:v>-0.5</c:v>
                </c:pt>
                <c:pt idx="43">
                  <c:v>-0.5</c:v>
                </c:pt>
                <c:pt idx="44">
                  <c:v>-0.5</c:v>
                </c:pt>
                <c:pt idx="45">
                  <c:v>-0.5</c:v>
                </c:pt>
                <c:pt idx="46">
                  <c:v>-0.5</c:v>
                </c:pt>
                <c:pt idx="47">
                  <c:v>-0.5</c:v>
                </c:pt>
                <c:pt idx="48">
                  <c:v>-0.5</c:v>
                </c:pt>
                <c:pt idx="49">
                  <c:v>-0.5</c:v>
                </c:pt>
                <c:pt idx="50">
                  <c:v>-0.4</c:v>
                </c:pt>
                <c:pt idx="51">
                  <c:v>-0.4</c:v>
                </c:pt>
                <c:pt idx="52">
                  <c:v>-0.4</c:v>
                </c:pt>
                <c:pt idx="53">
                  <c:v>-0.4</c:v>
                </c:pt>
                <c:pt idx="54">
                  <c:v>-0.4</c:v>
                </c:pt>
                <c:pt idx="55">
                  <c:v>-0.4</c:v>
                </c:pt>
                <c:pt idx="56">
                  <c:v>-0.4</c:v>
                </c:pt>
                <c:pt idx="57">
                  <c:v>-0.4</c:v>
                </c:pt>
                <c:pt idx="58">
                  <c:v>-0.4</c:v>
                </c:pt>
                <c:pt idx="59">
                  <c:v>-0.4</c:v>
                </c:pt>
                <c:pt idx="60">
                  <c:v>-0.4</c:v>
                </c:pt>
                <c:pt idx="61">
                  <c:v>-0.4</c:v>
                </c:pt>
                <c:pt idx="62">
                  <c:v>-0.4</c:v>
                </c:pt>
                <c:pt idx="63">
                  <c:v>-0.4</c:v>
                </c:pt>
                <c:pt idx="64">
                  <c:v>-0.3</c:v>
                </c:pt>
                <c:pt idx="65">
                  <c:v>-0.3</c:v>
                </c:pt>
                <c:pt idx="66">
                  <c:v>-0.3</c:v>
                </c:pt>
                <c:pt idx="67">
                  <c:v>-0.3</c:v>
                </c:pt>
                <c:pt idx="68">
                  <c:v>-0.3</c:v>
                </c:pt>
                <c:pt idx="69">
                  <c:v>-0.3</c:v>
                </c:pt>
                <c:pt idx="70">
                  <c:v>-0.3</c:v>
                </c:pt>
                <c:pt idx="71">
                  <c:v>-0.3</c:v>
                </c:pt>
                <c:pt idx="72">
                  <c:v>-0.3</c:v>
                </c:pt>
                <c:pt idx="73">
                  <c:v>-0.3</c:v>
                </c:pt>
                <c:pt idx="74">
                  <c:v>-0.3</c:v>
                </c:pt>
                <c:pt idx="75">
                  <c:v>-0.3</c:v>
                </c:pt>
                <c:pt idx="76">
                  <c:v>-0.3</c:v>
                </c:pt>
                <c:pt idx="77">
                  <c:v>-0.3</c:v>
                </c:pt>
                <c:pt idx="78">
                  <c:v>-0.3</c:v>
                </c:pt>
                <c:pt idx="79">
                  <c:v>-0.3</c:v>
                </c:pt>
                <c:pt idx="80">
                  <c:v>-0.2</c:v>
                </c:pt>
                <c:pt idx="81">
                  <c:v>-0.2</c:v>
                </c:pt>
                <c:pt idx="82">
                  <c:v>-0.2</c:v>
                </c:pt>
                <c:pt idx="83">
                  <c:v>-0.2</c:v>
                </c:pt>
                <c:pt idx="84">
                  <c:v>-0.2</c:v>
                </c:pt>
                <c:pt idx="85">
                  <c:v>-0.2</c:v>
                </c:pt>
                <c:pt idx="86">
                  <c:v>-0.2</c:v>
                </c:pt>
                <c:pt idx="87">
                  <c:v>-0.2</c:v>
                </c:pt>
                <c:pt idx="88">
                  <c:v>-0.2</c:v>
                </c:pt>
                <c:pt idx="89">
                  <c:v>-0.2</c:v>
                </c:pt>
                <c:pt idx="90">
                  <c:v>-0.2</c:v>
                </c:pt>
                <c:pt idx="91">
                  <c:v>-0.2</c:v>
                </c:pt>
                <c:pt idx="92">
                  <c:v>-0.2</c:v>
                </c:pt>
                <c:pt idx="93">
                  <c:v>-0.2</c:v>
                </c:pt>
                <c:pt idx="94">
                  <c:v>-0.2</c:v>
                </c:pt>
                <c:pt idx="95">
                  <c:v>-0.2</c:v>
                </c:pt>
                <c:pt idx="96">
                  <c:v>-0.2</c:v>
                </c:pt>
                <c:pt idx="97">
                  <c:v>-0.2</c:v>
                </c:pt>
                <c:pt idx="98">
                  <c:v>-0.2</c:v>
                </c:pt>
                <c:pt idx="99">
                  <c:v>-0.2</c:v>
                </c:pt>
                <c:pt idx="100">
                  <c:v>-0.2</c:v>
                </c:pt>
                <c:pt idx="101">
                  <c:v>-0.2</c:v>
                </c:pt>
                <c:pt idx="102">
                  <c:v>-0.2</c:v>
                </c:pt>
                <c:pt idx="103">
                  <c:v>-0.2</c:v>
                </c:pt>
                <c:pt idx="104">
                  <c:v>-0.2</c:v>
                </c:pt>
                <c:pt idx="105">
                  <c:v>-0.2</c:v>
                </c:pt>
                <c:pt idx="106">
                  <c:v>-0.2</c:v>
                </c:pt>
                <c:pt idx="107">
                  <c:v>-0.2</c:v>
                </c:pt>
                <c:pt idx="108">
                  <c:v>-0.2</c:v>
                </c:pt>
                <c:pt idx="109">
                  <c:v>-0.2</c:v>
                </c:pt>
                <c:pt idx="110">
                  <c:v>-0.2</c:v>
                </c:pt>
                <c:pt idx="111">
                  <c:v>-0.2</c:v>
                </c:pt>
                <c:pt idx="112">
                  <c:v>-0.1</c:v>
                </c:pt>
                <c:pt idx="113">
                  <c:v>-0.1</c:v>
                </c:pt>
                <c:pt idx="114">
                  <c:v>-0.1</c:v>
                </c:pt>
                <c:pt idx="115">
                  <c:v>-0.1</c:v>
                </c:pt>
                <c:pt idx="116">
                  <c:v>-0.1</c:v>
                </c:pt>
                <c:pt idx="117">
                  <c:v>-0.1</c:v>
                </c:pt>
                <c:pt idx="118">
                  <c:v>-0.1</c:v>
                </c:pt>
                <c:pt idx="119">
                  <c:v>-0.1</c:v>
                </c:pt>
                <c:pt idx="120">
                  <c:v>-0.1</c:v>
                </c:pt>
                <c:pt idx="121">
                  <c:v>-0.1</c:v>
                </c:pt>
                <c:pt idx="122">
                  <c:v>-0.1</c:v>
                </c:pt>
                <c:pt idx="123">
                  <c:v>-0.1</c:v>
                </c:pt>
                <c:pt idx="124">
                  <c:v>-0.1</c:v>
                </c:pt>
                <c:pt idx="125">
                  <c:v>-0.1</c:v>
                </c:pt>
                <c:pt idx="126">
                  <c:v>-0.1</c:v>
                </c:pt>
                <c:pt idx="127">
                  <c:v>-0.1</c:v>
                </c:pt>
                <c:pt idx="128">
                  <c:v>-0.1</c:v>
                </c:pt>
                <c:pt idx="129">
                  <c:v>-0.1</c:v>
                </c:pt>
                <c:pt idx="130">
                  <c:v>-0.1</c:v>
                </c:pt>
                <c:pt idx="131">
                  <c:v>-0.1</c:v>
                </c:pt>
                <c:pt idx="132">
                  <c:v>-0.1</c:v>
                </c:pt>
                <c:pt idx="133">
                  <c:v>-0.1</c:v>
                </c:pt>
                <c:pt idx="134">
                  <c:v>-0.1</c:v>
                </c:pt>
                <c:pt idx="135">
                  <c:v>-0.1</c:v>
                </c:pt>
                <c:pt idx="136">
                  <c:v>-0.1</c:v>
                </c:pt>
                <c:pt idx="137">
                  <c:v>-0.1</c:v>
                </c:pt>
                <c:pt idx="138">
                  <c:v>-0.1</c:v>
                </c:pt>
                <c:pt idx="139">
                  <c:v>-0.1</c:v>
                </c:pt>
                <c:pt idx="140">
                  <c:v>-0.1</c:v>
                </c:pt>
                <c:pt idx="141">
                  <c:v>-0.1</c:v>
                </c:pt>
                <c:pt idx="142">
                  <c:v>-0.1</c:v>
                </c:pt>
                <c:pt idx="143">
                  <c:v>-0.1</c:v>
                </c:pt>
                <c:pt idx="144">
                  <c:v>-0.1</c:v>
                </c:pt>
                <c:pt idx="145">
                  <c:v>-0.1</c:v>
                </c:pt>
                <c:pt idx="146">
                  <c:v>-0.1</c:v>
                </c:pt>
                <c:pt idx="147">
                  <c:v>-0.1</c:v>
                </c:pt>
                <c:pt idx="148">
                  <c:v>-0.1</c:v>
                </c:pt>
                <c:pt idx="149">
                  <c:v>-0.1</c:v>
                </c:pt>
                <c:pt idx="150">
                  <c:v>-0.1</c:v>
                </c:pt>
                <c:pt idx="151">
                  <c:v>-0.1</c:v>
                </c:pt>
                <c:pt idx="152">
                  <c:v>-0.1</c:v>
                </c:pt>
                <c:pt idx="153">
                  <c:v>-0.1</c:v>
                </c:pt>
                <c:pt idx="154">
                  <c:v>-0.1</c:v>
                </c:pt>
                <c:pt idx="155">
                  <c:v>-0.1</c:v>
                </c:pt>
                <c:pt idx="156">
                  <c:v>-0.1</c:v>
                </c:pt>
                <c:pt idx="157">
                  <c:v>-0.1</c:v>
                </c:pt>
                <c:pt idx="158">
                  <c:v>-0.1</c:v>
                </c:pt>
                <c:pt idx="159">
                  <c:v>-0.1</c:v>
                </c:pt>
                <c:pt idx="160">
                  <c:v>-0.1</c:v>
                </c:pt>
                <c:pt idx="161">
                  <c:v>-0.1</c:v>
                </c:pt>
                <c:pt idx="162">
                  <c:v>-0.1</c:v>
                </c:pt>
                <c:pt idx="163">
                  <c:v>-0.1</c:v>
                </c:pt>
                <c:pt idx="164">
                  <c:v>-0.1</c:v>
                </c:pt>
                <c:pt idx="165">
                  <c:v>-0.1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0.1</c:v>
                </c:pt>
                <c:pt idx="289">
                  <c:v>0.1</c:v>
                </c:pt>
                <c:pt idx="290">
                  <c:v>0.1</c:v>
                </c:pt>
                <c:pt idx="291">
                  <c:v>0.1</c:v>
                </c:pt>
                <c:pt idx="292">
                  <c:v>0.1</c:v>
                </c:pt>
                <c:pt idx="293">
                  <c:v>0.1</c:v>
                </c:pt>
                <c:pt idx="294">
                  <c:v>0.1</c:v>
                </c:pt>
                <c:pt idx="295">
                  <c:v>0.1</c:v>
                </c:pt>
                <c:pt idx="296">
                  <c:v>0.1</c:v>
                </c:pt>
                <c:pt idx="297">
                  <c:v>0.1</c:v>
                </c:pt>
                <c:pt idx="298">
                  <c:v>0.1</c:v>
                </c:pt>
                <c:pt idx="299">
                  <c:v>0.1</c:v>
                </c:pt>
                <c:pt idx="300">
                  <c:v>0.1</c:v>
                </c:pt>
                <c:pt idx="301">
                  <c:v>0.1</c:v>
                </c:pt>
                <c:pt idx="302">
                  <c:v>0.1</c:v>
                </c:pt>
                <c:pt idx="303">
                  <c:v>0.1</c:v>
                </c:pt>
                <c:pt idx="304">
                  <c:v>0.1</c:v>
                </c:pt>
                <c:pt idx="305">
                  <c:v>0.1</c:v>
                </c:pt>
                <c:pt idx="306">
                  <c:v>0.1</c:v>
                </c:pt>
                <c:pt idx="307">
                  <c:v>0.1</c:v>
                </c:pt>
                <c:pt idx="308">
                  <c:v>0.1</c:v>
                </c:pt>
                <c:pt idx="309">
                  <c:v>0.1</c:v>
                </c:pt>
                <c:pt idx="310">
                  <c:v>0.1</c:v>
                </c:pt>
                <c:pt idx="311">
                  <c:v>0.1</c:v>
                </c:pt>
                <c:pt idx="312">
                  <c:v>0.1</c:v>
                </c:pt>
                <c:pt idx="313">
                  <c:v>0.1</c:v>
                </c:pt>
                <c:pt idx="314">
                  <c:v>0.1</c:v>
                </c:pt>
                <c:pt idx="315">
                  <c:v>0.1</c:v>
                </c:pt>
                <c:pt idx="316">
                  <c:v>0.1</c:v>
                </c:pt>
                <c:pt idx="317">
                  <c:v>0.1</c:v>
                </c:pt>
                <c:pt idx="318">
                  <c:v>0.1</c:v>
                </c:pt>
                <c:pt idx="319">
                  <c:v>0.1</c:v>
                </c:pt>
                <c:pt idx="320">
                  <c:v>0.1</c:v>
                </c:pt>
                <c:pt idx="321">
                  <c:v>0.1</c:v>
                </c:pt>
                <c:pt idx="322">
                  <c:v>0.1</c:v>
                </c:pt>
                <c:pt idx="323">
                  <c:v>0.1</c:v>
                </c:pt>
                <c:pt idx="324">
                  <c:v>0.1</c:v>
                </c:pt>
                <c:pt idx="325">
                  <c:v>0.1</c:v>
                </c:pt>
                <c:pt idx="326">
                  <c:v>0.1</c:v>
                </c:pt>
                <c:pt idx="327">
                  <c:v>0.1</c:v>
                </c:pt>
                <c:pt idx="328">
                  <c:v>0.1</c:v>
                </c:pt>
                <c:pt idx="329">
                  <c:v>0.1</c:v>
                </c:pt>
                <c:pt idx="330">
                  <c:v>0.1</c:v>
                </c:pt>
                <c:pt idx="331">
                  <c:v>0.1</c:v>
                </c:pt>
                <c:pt idx="332">
                  <c:v>0.1</c:v>
                </c:pt>
                <c:pt idx="333">
                  <c:v>0.1</c:v>
                </c:pt>
                <c:pt idx="334">
                  <c:v>0.1</c:v>
                </c:pt>
                <c:pt idx="335">
                  <c:v>0.1</c:v>
                </c:pt>
                <c:pt idx="336">
                  <c:v>0.1</c:v>
                </c:pt>
                <c:pt idx="337">
                  <c:v>0.1</c:v>
                </c:pt>
                <c:pt idx="338">
                  <c:v>0.1</c:v>
                </c:pt>
                <c:pt idx="339">
                  <c:v>0.1</c:v>
                </c:pt>
                <c:pt idx="340">
                  <c:v>0.1</c:v>
                </c:pt>
                <c:pt idx="341">
                  <c:v>0.1</c:v>
                </c:pt>
                <c:pt idx="342">
                  <c:v>0.1</c:v>
                </c:pt>
                <c:pt idx="343">
                  <c:v>0.1</c:v>
                </c:pt>
                <c:pt idx="344">
                  <c:v>0.1</c:v>
                </c:pt>
                <c:pt idx="345">
                  <c:v>0.1</c:v>
                </c:pt>
                <c:pt idx="346">
                  <c:v>0.1</c:v>
                </c:pt>
                <c:pt idx="347">
                  <c:v>0.1</c:v>
                </c:pt>
                <c:pt idx="348">
                  <c:v>0.2</c:v>
                </c:pt>
                <c:pt idx="349">
                  <c:v>0.2</c:v>
                </c:pt>
                <c:pt idx="350">
                  <c:v>0.2</c:v>
                </c:pt>
                <c:pt idx="351">
                  <c:v>0.2</c:v>
                </c:pt>
                <c:pt idx="352">
                  <c:v>0.2</c:v>
                </c:pt>
                <c:pt idx="353">
                  <c:v>0.2</c:v>
                </c:pt>
                <c:pt idx="354">
                  <c:v>0.2</c:v>
                </c:pt>
                <c:pt idx="355">
                  <c:v>0.2</c:v>
                </c:pt>
                <c:pt idx="356">
                  <c:v>0.2</c:v>
                </c:pt>
                <c:pt idx="357">
                  <c:v>0.2</c:v>
                </c:pt>
                <c:pt idx="358">
                  <c:v>0.2</c:v>
                </c:pt>
                <c:pt idx="359">
                  <c:v>0.2</c:v>
                </c:pt>
                <c:pt idx="360">
                  <c:v>0.2</c:v>
                </c:pt>
                <c:pt idx="361">
                  <c:v>0.2</c:v>
                </c:pt>
                <c:pt idx="362">
                  <c:v>0.2</c:v>
                </c:pt>
                <c:pt idx="363">
                  <c:v>0.2</c:v>
                </c:pt>
                <c:pt idx="364">
                  <c:v>0.2</c:v>
                </c:pt>
                <c:pt idx="365">
                  <c:v>0.2</c:v>
                </c:pt>
                <c:pt idx="366">
                  <c:v>0.2</c:v>
                </c:pt>
                <c:pt idx="367">
                  <c:v>0.2</c:v>
                </c:pt>
                <c:pt idx="368">
                  <c:v>0.2</c:v>
                </c:pt>
                <c:pt idx="369">
                  <c:v>0.2</c:v>
                </c:pt>
                <c:pt idx="370">
                  <c:v>0.2</c:v>
                </c:pt>
                <c:pt idx="371">
                  <c:v>0.2</c:v>
                </c:pt>
                <c:pt idx="372">
                  <c:v>0.3</c:v>
                </c:pt>
                <c:pt idx="373">
                  <c:v>0.3</c:v>
                </c:pt>
                <c:pt idx="374">
                  <c:v>0.3</c:v>
                </c:pt>
                <c:pt idx="375">
                  <c:v>0.3</c:v>
                </c:pt>
                <c:pt idx="376">
                  <c:v>0.3</c:v>
                </c:pt>
                <c:pt idx="377">
                  <c:v>0.3</c:v>
                </c:pt>
                <c:pt idx="378">
                  <c:v>0.3</c:v>
                </c:pt>
                <c:pt idx="379">
                  <c:v>0.3</c:v>
                </c:pt>
                <c:pt idx="380">
                  <c:v>0.3</c:v>
                </c:pt>
                <c:pt idx="381">
                  <c:v>0.3</c:v>
                </c:pt>
                <c:pt idx="382">
                  <c:v>0.3</c:v>
                </c:pt>
                <c:pt idx="383">
                  <c:v>0.3</c:v>
                </c:pt>
                <c:pt idx="384">
                  <c:v>0.3</c:v>
                </c:pt>
                <c:pt idx="385">
                  <c:v>0.3</c:v>
                </c:pt>
                <c:pt idx="386">
                  <c:v>0.3</c:v>
                </c:pt>
                <c:pt idx="387">
                  <c:v>0.3</c:v>
                </c:pt>
                <c:pt idx="388">
                  <c:v>0.3</c:v>
                </c:pt>
                <c:pt idx="389">
                  <c:v>0.3</c:v>
                </c:pt>
                <c:pt idx="390">
                  <c:v>0.3</c:v>
                </c:pt>
                <c:pt idx="391">
                  <c:v>0.3</c:v>
                </c:pt>
                <c:pt idx="392">
                  <c:v>0.4</c:v>
                </c:pt>
                <c:pt idx="393">
                  <c:v>0.4</c:v>
                </c:pt>
                <c:pt idx="394">
                  <c:v>0.4</c:v>
                </c:pt>
                <c:pt idx="395">
                  <c:v>0.4</c:v>
                </c:pt>
                <c:pt idx="396">
                  <c:v>0.4</c:v>
                </c:pt>
                <c:pt idx="397">
                  <c:v>0.4</c:v>
                </c:pt>
                <c:pt idx="398">
                  <c:v>0.4</c:v>
                </c:pt>
                <c:pt idx="399">
                  <c:v>0.4</c:v>
                </c:pt>
                <c:pt idx="400">
                  <c:v>0.4</c:v>
                </c:pt>
                <c:pt idx="401">
                  <c:v>0.4</c:v>
                </c:pt>
                <c:pt idx="402">
                  <c:v>0.4</c:v>
                </c:pt>
                <c:pt idx="403">
                  <c:v>0.4</c:v>
                </c:pt>
                <c:pt idx="404">
                  <c:v>0.4</c:v>
                </c:pt>
                <c:pt idx="405">
                  <c:v>0.4</c:v>
                </c:pt>
                <c:pt idx="406">
                  <c:v>0.4</c:v>
                </c:pt>
                <c:pt idx="407">
                  <c:v>0.4</c:v>
                </c:pt>
                <c:pt idx="408">
                  <c:v>0.5</c:v>
                </c:pt>
                <c:pt idx="409">
                  <c:v>0.5</c:v>
                </c:pt>
                <c:pt idx="410">
                  <c:v>0.5</c:v>
                </c:pt>
                <c:pt idx="411">
                  <c:v>0.5</c:v>
                </c:pt>
                <c:pt idx="412">
                  <c:v>0.5</c:v>
                </c:pt>
                <c:pt idx="413">
                  <c:v>0.5</c:v>
                </c:pt>
                <c:pt idx="414">
                  <c:v>0.5</c:v>
                </c:pt>
                <c:pt idx="415">
                  <c:v>0.5</c:v>
                </c:pt>
                <c:pt idx="416">
                  <c:v>0.6</c:v>
                </c:pt>
                <c:pt idx="417">
                  <c:v>0.6</c:v>
                </c:pt>
                <c:pt idx="418">
                  <c:v>0.6</c:v>
                </c:pt>
                <c:pt idx="419">
                  <c:v>0.6</c:v>
                </c:pt>
                <c:pt idx="420">
                  <c:v>0.6</c:v>
                </c:pt>
                <c:pt idx="421">
                  <c:v>0.6</c:v>
                </c:pt>
                <c:pt idx="422">
                  <c:v>0.6</c:v>
                </c:pt>
                <c:pt idx="423">
                  <c:v>0.6</c:v>
                </c:pt>
                <c:pt idx="424">
                  <c:v>0.7</c:v>
                </c:pt>
                <c:pt idx="425">
                  <c:v>0.7</c:v>
                </c:pt>
                <c:pt idx="426">
                  <c:v>0.7</c:v>
                </c:pt>
                <c:pt idx="427">
                  <c:v>0.7</c:v>
                </c:pt>
                <c:pt idx="428">
                  <c:v>0.7</c:v>
                </c:pt>
                <c:pt idx="429">
                  <c:v>0.7</c:v>
                </c:pt>
                <c:pt idx="430">
                  <c:v>0.7</c:v>
                </c:pt>
                <c:pt idx="431">
                  <c:v>0.7</c:v>
                </c:pt>
                <c:pt idx="432">
                  <c:v>0.7</c:v>
                </c:pt>
                <c:pt idx="433">
                  <c:v>0.7</c:v>
                </c:pt>
                <c:pt idx="434">
                  <c:v>0.7</c:v>
                </c:pt>
                <c:pt idx="435">
                  <c:v>0.7</c:v>
                </c:pt>
                <c:pt idx="436">
                  <c:v>0.7</c:v>
                </c:pt>
                <c:pt idx="437">
                  <c:v>0.7</c:v>
                </c:pt>
                <c:pt idx="438">
                  <c:v>0.8</c:v>
                </c:pt>
                <c:pt idx="439">
                  <c:v>0.8</c:v>
                </c:pt>
                <c:pt idx="440">
                  <c:v>0.9</c:v>
                </c:pt>
                <c:pt idx="441">
                  <c:v>0.9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71-492E-95FE-29647BB53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7076367"/>
        <c:axId val="1777096335"/>
      </c:barChart>
      <c:catAx>
        <c:axId val="1777076367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096335"/>
        <c:crosses val="autoZero"/>
        <c:auto val="1"/>
        <c:lblAlgn val="ctr"/>
        <c:lblOffset val="100"/>
        <c:noMultiLvlLbl val="0"/>
      </c:catAx>
      <c:valAx>
        <c:axId val="1777096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076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3T17:12:17.316" idx="1">
    <p:pos x="10" y="10"/>
    <p:text/>
    <p:extLst>
      <p:ext uri="{C676402C-5697-4E1C-873F-D02D1690AC5C}">
        <p15:threadingInfo xmlns:p15="http://schemas.microsoft.com/office/powerpoint/2012/main" timeZoneBias="-210"/>
      </p:ext>
    </p:extLst>
  </p:cm>
  <p:cm authorId="1" dt="2018-03-03T17:12:18.960" idx="2">
    <p:pos x="106" y="106"/>
    <p:text/>
    <p:extLst>
      <p:ext uri="{C676402C-5697-4E1C-873F-D02D1690AC5C}">
        <p15:threadingInfo xmlns:p15="http://schemas.microsoft.com/office/powerpoint/2012/main" timeZoneBias="-21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3T17:12:17.316" idx="1">
    <p:pos x="10" y="10"/>
    <p:text/>
    <p:extLst>
      <p:ext uri="{C676402C-5697-4E1C-873F-D02D1690AC5C}">
        <p15:threadingInfo xmlns:p15="http://schemas.microsoft.com/office/powerpoint/2012/main" timeZoneBias="-210"/>
      </p:ext>
    </p:extLst>
  </p:cm>
  <p:cm authorId="1" dt="2018-03-03T17:12:18.960" idx="2">
    <p:pos x="106" y="106"/>
    <p:text/>
    <p:extLst>
      <p:ext uri="{C676402C-5697-4E1C-873F-D02D1690AC5C}">
        <p15:threadingInfo xmlns:p15="http://schemas.microsoft.com/office/powerpoint/2012/main" timeZoneBias="-21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B35B8D-A32F-4D33-BA05-715036B24ED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14A030-5FCF-4B06-AF56-689798BB8AE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neutral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401273-5175-4F31-8CD1-6CCFD97BF652}" type="parTrans" cxnId="{263BC23B-5FCA-4598-975D-2CFF3AF7D450}">
      <dgm:prSet/>
      <dgm:spPr/>
      <dgm:t>
        <a:bodyPr/>
        <a:lstStyle/>
        <a:p>
          <a:endParaRPr lang="en-US"/>
        </a:p>
      </dgm:t>
    </dgm:pt>
    <dgm:pt modelId="{6A42F7B9-34DE-4A1B-9892-18C3A98890A4}" type="sibTrans" cxnId="{263BC23B-5FCA-4598-975D-2CFF3AF7D450}">
      <dgm:prSet/>
      <dgm:spPr/>
      <dgm:t>
        <a:bodyPr/>
        <a:lstStyle/>
        <a:p>
          <a:endParaRPr lang="en-US"/>
        </a:p>
      </dgm:t>
    </dgm:pt>
    <dgm:pt modelId="{07178B06-F691-41A5-9F0B-AD2E816A4CC5}">
      <dgm:prSet phldrT="[Text]"/>
      <dgm:spPr>
        <a:solidFill>
          <a:srgbClr val="006600"/>
        </a:solidFill>
      </dgm:spPr>
      <dgm:t>
        <a:bodyPr/>
        <a:lstStyle/>
        <a:p>
          <a:r>
            <a:rPr lang="en-US" dirty="0" smtClean="0"/>
            <a:t>Positive</a:t>
          </a:r>
          <a:endParaRPr lang="en-US" dirty="0"/>
        </a:p>
      </dgm:t>
    </dgm:pt>
    <dgm:pt modelId="{9D9F6656-0FCD-433B-970F-44FC7D9B05CB}" type="parTrans" cxnId="{FA500D74-BD6C-445C-93B8-B8AA90C0FCD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D059C033-84C9-41D7-89E6-EC4BF4D3C79E}" type="sibTrans" cxnId="{FA500D74-BD6C-445C-93B8-B8AA90C0FCDB}">
      <dgm:prSet/>
      <dgm:spPr/>
      <dgm:t>
        <a:bodyPr/>
        <a:lstStyle/>
        <a:p>
          <a:endParaRPr lang="en-US"/>
        </a:p>
      </dgm:t>
    </dgm:pt>
    <dgm:pt modelId="{6468E2DF-CEC3-4E1C-B225-ED0E0B977877}">
      <dgm:prSet phldrT="[Text]"/>
      <dgm:spPr>
        <a:solidFill>
          <a:srgbClr val="00CC00"/>
        </a:solidFill>
      </dgm:spPr>
      <dgm:t>
        <a:bodyPr/>
        <a:lstStyle/>
        <a:p>
          <a:r>
            <a:rPr lang="en-US" dirty="0" smtClean="0"/>
            <a:t>Somewhat positive</a:t>
          </a:r>
          <a:endParaRPr lang="en-US" dirty="0"/>
        </a:p>
      </dgm:t>
    </dgm:pt>
    <dgm:pt modelId="{663D8B8F-1459-4EFB-B27F-E0C03C0D9C85}" type="parTrans" cxnId="{EC73D267-471D-4A7D-9DDA-AAF130C13DD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1C9F10B6-3816-4CCC-BBF5-47C5C8BB506A}" type="sibTrans" cxnId="{EC73D267-471D-4A7D-9DDA-AAF130C13DDB}">
      <dgm:prSet/>
      <dgm:spPr/>
      <dgm:t>
        <a:bodyPr/>
        <a:lstStyle/>
        <a:p>
          <a:endParaRPr lang="en-US"/>
        </a:p>
      </dgm:t>
    </dgm:pt>
    <dgm:pt modelId="{C586398D-078F-4BDB-8199-D39F9FE9D51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Negative</a:t>
          </a:r>
          <a:endParaRPr lang="en-US" dirty="0"/>
        </a:p>
      </dgm:t>
    </dgm:pt>
    <dgm:pt modelId="{061C859B-AAB3-4C79-805D-63B9013CCD21}" type="parTrans" cxnId="{80268C91-815C-4B26-8D5F-1CB557040567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697AD1B-99E0-4CAC-9251-1C0F297849EE}" type="sibTrans" cxnId="{80268C91-815C-4B26-8D5F-1CB557040567}">
      <dgm:prSet/>
      <dgm:spPr/>
      <dgm:t>
        <a:bodyPr/>
        <a:lstStyle/>
        <a:p>
          <a:endParaRPr lang="en-US"/>
        </a:p>
      </dgm:t>
    </dgm:pt>
    <dgm:pt modelId="{49695619-AABB-4D5E-8AFD-AE3F130B5D7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Somewhat Negative</a:t>
          </a:r>
          <a:endParaRPr lang="en-US" dirty="0"/>
        </a:p>
      </dgm:t>
    </dgm:pt>
    <dgm:pt modelId="{16D9DB1C-B827-4E4A-8A99-F740CDF4A099}" type="parTrans" cxnId="{12714068-3E80-4280-80C8-AC89312D9A43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BE721946-9CF3-41BF-AE30-8F912DD0924C}" type="sibTrans" cxnId="{12714068-3E80-4280-80C8-AC89312D9A43}">
      <dgm:prSet/>
      <dgm:spPr/>
      <dgm:t>
        <a:bodyPr/>
        <a:lstStyle/>
        <a:p>
          <a:endParaRPr lang="en-US"/>
        </a:p>
      </dgm:t>
    </dgm:pt>
    <dgm:pt modelId="{BFE5574E-698B-4109-ACEA-6167E560198A}" type="pres">
      <dgm:prSet presAssocID="{89B35B8D-A32F-4D33-BA05-715036B24ED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0109F-6CDD-4E39-B299-8D383249CDF5}" type="pres">
      <dgm:prSet presAssocID="{EC14A030-5FCF-4B06-AF56-689798BB8AE2}" presName="centerShape" presStyleLbl="node0" presStyleIdx="0" presStyleCnt="1" custLinFactNeighborX="-1235"/>
      <dgm:spPr/>
      <dgm:t>
        <a:bodyPr/>
        <a:lstStyle/>
        <a:p>
          <a:endParaRPr lang="en-US"/>
        </a:p>
      </dgm:t>
    </dgm:pt>
    <dgm:pt modelId="{6EAA9CF2-56EB-427B-A84A-2DD96B7EF6AE}" type="pres">
      <dgm:prSet presAssocID="{9D9F6656-0FCD-433B-970F-44FC7D9B05CB}" presName="Name9" presStyleLbl="parChTrans1D2" presStyleIdx="0" presStyleCnt="4"/>
      <dgm:spPr/>
      <dgm:t>
        <a:bodyPr/>
        <a:lstStyle/>
        <a:p>
          <a:endParaRPr lang="en-US"/>
        </a:p>
      </dgm:t>
    </dgm:pt>
    <dgm:pt modelId="{231AC3BF-004B-460A-A658-57994B5EBA95}" type="pres">
      <dgm:prSet presAssocID="{9D9F6656-0FCD-433B-970F-44FC7D9B05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131290AB-C5DD-4B5C-AF36-903BE1DBD5C7}" type="pres">
      <dgm:prSet presAssocID="{07178B06-F691-41A5-9F0B-AD2E816A4C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426DB-157E-472D-9FA9-2061ACB595F9}" type="pres">
      <dgm:prSet presAssocID="{663D8B8F-1459-4EFB-B27F-E0C03C0D9C85}" presName="Name9" presStyleLbl="parChTrans1D2" presStyleIdx="1" presStyleCnt="4"/>
      <dgm:spPr/>
      <dgm:t>
        <a:bodyPr/>
        <a:lstStyle/>
        <a:p>
          <a:endParaRPr lang="en-US"/>
        </a:p>
      </dgm:t>
    </dgm:pt>
    <dgm:pt modelId="{FD3A4B89-85E5-40DA-B9C1-6EBCCA7157A8}" type="pres">
      <dgm:prSet presAssocID="{663D8B8F-1459-4EFB-B27F-E0C03C0D9C85}" presName="connTx" presStyleLbl="parChTrans1D2" presStyleIdx="1" presStyleCnt="4"/>
      <dgm:spPr/>
      <dgm:t>
        <a:bodyPr/>
        <a:lstStyle/>
        <a:p>
          <a:endParaRPr lang="en-US"/>
        </a:p>
      </dgm:t>
    </dgm:pt>
    <dgm:pt modelId="{F6CE2814-42D9-4942-9CFA-0A3B68734E18}" type="pres">
      <dgm:prSet presAssocID="{6468E2DF-CEC3-4E1C-B225-ED0E0B977877}" presName="node" presStyleLbl="node1" presStyleIdx="1" presStyleCnt="4" custScaleX="103023" custRadScaleRad="111726" custRadScaleInc="-20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E6D54-EF32-4ECE-B71F-CE75F0AD6C5C}" type="pres">
      <dgm:prSet presAssocID="{061C859B-AAB3-4C79-805D-63B9013CCD21}" presName="Name9" presStyleLbl="parChTrans1D2" presStyleIdx="2" presStyleCnt="4"/>
      <dgm:spPr/>
      <dgm:t>
        <a:bodyPr/>
        <a:lstStyle/>
        <a:p>
          <a:endParaRPr lang="en-US"/>
        </a:p>
      </dgm:t>
    </dgm:pt>
    <dgm:pt modelId="{F5E7D7BA-4018-4664-9D88-876E10DFAE46}" type="pres">
      <dgm:prSet presAssocID="{061C859B-AAB3-4C79-805D-63B9013CCD21}" presName="connTx" presStyleLbl="parChTrans1D2" presStyleIdx="2" presStyleCnt="4"/>
      <dgm:spPr/>
      <dgm:t>
        <a:bodyPr/>
        <a:lstStyle/>
        <a:p>
          <a:endParaRPr lang="en-US"/>
        </a:p>
      </dgm:t>
    </dgm:pt>
    <dgm:pt modelId="{0A89DAA9-54C7-490F-8E9A-DDB0982F3451}" type="pres">
      <dgm:prSet presAssocID="{C586398D-078F-4BDB-8199-D39F9FE9D51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B1482C-B8B5-41D3-9953-2BA74B5F75E0}" type="pres">
      <dgm:prSet presAssocID="{16D9DB1C-B827-4E4A-8A99-F740CDF4A099}" presName="Name9" presStyleLbl="parChTrans1D2" presStyleIdx="3" presStyleCnt="4"/>
      <dgm:spPr/>
      <dgm:t>
        <a:bodyPr/>
        <a:lstStyle/>
        <a:p>
          <a:endParaRPr lang="en-US"/>
        </a:p>
      </dgm:t>
    </dgm:pt>
    <dgm:pt modelId="{2DDF26A1-D506-4322-85C3-83B26D62409A}" type="pres">
      <dgm:prSet presAssocID="{16D9DB1C-B827-4E4A-8A99-F740CDF4A099}" presName="connTx" presStyleLbl="parChTrans1D2" presStyleIdx="3" presStyleCnt="4"/>
      <dgm:spPr/>
      <dgm:t>
        <a:bodyPr/>
        <a:lstStyle/>
        <a:p>
          <a:endParaRPr lang="en-US"/>
        </a:p>
      </dgm:t>
    </dgm:pt>
    <dgm:pt modelId="{EFE3A59D-FE29-490F-AD0E-E5B6BBA2A164}" type="pres">
      <dgm:prSet presAssocID="{49695619-AABB-4D5E-8AFD-AE3F130B5D7E}" presName="node" presStyleLbl="node1" presStyleIdx="3" presStyleCnt="4" custScaleX="106569" custRadScaleRad="120666" custRadScaleInc="18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714068-3E80-4280-80C8-AC89312D9A43}" srcId="{EC14A030-5FCF-4B06-AF56-689798BB8AE2}" destId="{49695619-AABB-4D5E-8AFD-AE3F130B5D7E}" srcOrd="3" destOrd="0" parTransId="{16D9DB1C-B827-4E4A-8A99-F740CDF4A099}" sibTransId="{BE721946-9CF3-41BF-AE30-8F912DD0924C}"/>
    <dgm:cxn modelId="{BB155EAA-2524-419B-B1F9-E753EB3EC3D9}" type="presOf" srcId="{49695619-AABB-4D5E-8AFD-AE3F130B5D7E}" destId="{EFE3A59D-FE29-490F-AD0E-E5B6BBA2A164}" srcOrd="0" destOrd="0" presId="urn:microsoft.com/office/officeart/2005/8/layout/radial1"/>
    <dgm:cxn modelId="{D74E54F1-4885-452B-8611-A13A1A8CFD5E}" type="presOf" srcId="{9D9F6656-0FCD-433B-970F-44FC7D9B05CB}" destId="{6EAA9CF2-56EB-427B-A84A-2DD96B7EF6AE}" srcOrd="0" destOrd="0" presId="urn:microsoft.com/office/officeart/2005/8/layout/radial1"/>
    <dgm:cxn modelId="{6265F1C8-EFEE-4475-B113-FC541E8DAAB3}" type="presOf" srcId="{061C859B-AAB3-4C79-805D-63B9013CCD21}" destId="{F5E7D7BA-4018-4664-9D88-876E10DFAE46}" srcOrd="1" destOrd="0" presId="urn:microsoft.com/office/officeart/2005/8/layout/radial1"/>
    <dgm:cxn modelId="{77A1AA64-80A3-4641-A215-5F2436EA13A7}" type="presOf" srcId="{061C859B-AAB3-4C79-805D-63B9013CCD21}" destId="{4F2E6D54-EF32-4ECE-B71F-CE75F0AD6C5C}" srcOrd="0" destOrd="0" presId="urn:microsoft.com/office/officeart/2005/8/layout/radial1"/>
    <dgm:cxn modelId="{4FAAF3E9-6E6B-4A91-9DB0-A151A32492F6}" type="presOf" srcId="{89B35B8D-A32F-4D33-BA05-715036B24EDF}" destId="{BFE5574E-698B-4109-ACEA-6167E560198A}" srcOrd="0" destOrd="0" presId="urn:microsoft.com/office/officeart/2005/8/layout/radial1"/>
    <dgm:cxn modelId="{943A046E-4AE2-4138-B3AD-A501991940A4}" type="presOf" srcId="{663D8B8F-1459-4EFB-B27F-E0C03C0D9C85}" destId="{52A426DB-157E-472D-9FA9-2061ACB595F9}" srcOrd="0" destOrd="0" presId="urn:microsoft.com/office/officeart/2005/8/layout/radial1"/>
    <dgm:cxn modelId="{80268C91-815C-4B26-8D5F-1CB557040567}" srcId="{EC14A030-5FCF-4B06-AF56-689798BB8AE2}" destId="{C586398D-078F-4BDB-8199-D39F9FE9D512}" srcOrd="2" destOrd="0" parTransId="{061C859B-AAB3-4C79-805D-63B9013CCD21}" sibTransId="{9697AD1B-99E0-4CAC-9251-1C0F297849EE}"/>
    <dgm:cxn modelId="{C29C0E97-0400-4B29-B8DA-21C14B1F0368}" type="presOf" srcId="{EC14A030-5FCF-4B06-AF56-689798BB8AE2}" destId="{DAF0109F-6CDD-4E39-B299-8D383249CDF5}" srcOrd="0" destOrd="0" presId="urn:microsoft.com/office/officeart/2005/8/layout/radial1"/>
    <dgm:cxn modelId="{FD15011C-61FC-4AC0-A4DF-A9D6CE442E97}" type="presOf" srcId="{9D9F6656-0FCD-433B-970F-44FC7D9B05CB}" destId="{231AC3BF-004B-460A-A658-57994B5EBA95}" srcOrd="1" destOrd="0" presId="urn:microsoft.com/office/officeart/2005/8/layout/radial1"/>
    <dgm:cxn modelId="{FA500D74-BD6C-445C-93B8-B8AA90C0FCDB}" srcId="{EC14A030-5FCF-4B06-AF56-689798BB8AE2}" destId="{07178B06-F691-41A5-9F0B-AD2E816A4CC5}" srcOrd="0" destOrd="0" parTransId="{9D9F6656-0FCD-433B-970F-44FC7D9B05CB}" sibTransId="{D059C033-84C9-41D7-89E6-EC4BF4D3C79E}"/>
    <dgm:cxn modelId="{BBC36A91-E71E-43BA-955C-91C05A862E65}" type="presOf" srcId="{07178B06-F691-41A5-9F0B-AD2E816A4CC5}" destId="{131290AB-C5DD-4B5C-AF36-903BE1DBD5C7}" srcOrd="0" destOrd="0" presId="urn:microsoft.com/office/officeart/2005/8/layout/radial1"/>
    <dgm:cxn modelId="{B5BDB49E-D042-46D0-9BD9-69AE801E28EB}" type="presOf" srcId="{C586398D-078F-4BDB-8199-D39F9FE9D512}" destId="{0A89DAA9-54C7-490F-8E9A-DDB0982F3451}" srcOrd="0" destOrd="0" presId="urn:microsoft.com/office/officeart/2005/8/layout/radial1"/>
    <dgm:cxn modelId="{263BC23B-5FCA-4598-975D-2CFF3AF7D450}" srcId="{89B35B8D-A32F-4D33-BA05-715036B24EDF}" destId="{EC14A030-5FCF-4B06-AF56-689798BB8AE2}" srcOrd="0" destOrd="0" parTransId="{32401273-5175-4F31-8CD1-6CCFD97BF652}" sibTransId="{6A42F7B9-34DE-4A1B-9892-18C3A98890A4}"/>
    <dgm:cxn modelId="{FA674EA8-C4EF-4CE1-85B2-3E97DC7BB1AA}" type="presOf" srcId="{16D9DB1C-B827-4E4A-8A99-F740CDF4A099}" destId="{2DDF26A1-D506-4322-85C3-83B26D62409A}" srcOrd="1" destOrd="0" presId="urn:microsoft.com/office/officeart/2005/8/layout/radial1"/>
    <dgm:cxn modelId="{2DC2A6E8-938D-4507-8466-69841CB3F012}" type="presOf" srcId="{6468E2DF-CEC3-4E1C-B225-ED0E0B977877}" destId="{F6CE2814-42D9-4942-9CFA-0A3B68734E18}" srcOrd="0" destOrd="0" presId="urn:microsoft.com/office/officeart/2005/8/layout/radial1"/>
    <dgm:cxn modelId="{C88930EF-CEAD-43D4-808F-45477A10230C}" type="presOf" srcId="{16D9DB1C-B827-4E4A-8A99-F740CDF4A099}" destId="{C9B1482C-B8B5-41D3-9953-2BA74B5F75E0}" srcOrd="0" destOrd="0" presId="urn:microsoft.com/office/officeart/2005/8/layout/radial1"/>
    <dgm:cxn modelId="{83740D54-E0C0-4768-B0C0-51C891F5E8B7}" type="presOf" srcId="{663D8B8F-1459-4EFB-B27F-E0C03C0D9C85}" destId="{FD3A4B89-85E5-40DA-B9C1-6EBCCA7157A8}" srcOrd="1" destOrd="0" presId="urn:microsoft.com/office/officeart/2005/8/layout/radial1"/>
    <dgm:cxn modelId="{EC73D267-471D-4A7D-9DDA-AAF130C13DDB}" srcId="{EC14A030-5FCF-4B06-AF56-689798BB8AE2}" destId="{6468E2DF-CEC3-4E1C-B225-ED0E0B977877}" srcOrd="1" destOrd="0" parTransId="{663D8B8F-1459-4EFB-B27F-E0C03C0D9C85}" sibTransId="{1C9F10B6-3816-4CCC-BBF5-47C5C8BB506A}"/>
    <dgm:cxn modelId="{1C157091-D616-4A29-B651-C7D1FFF68093}" type="presParOf" srcId="{BFE5574E-698B-4109-ACEA-6167E560198A}" destId="{DAF0109F-6CDD-4E39-B299-8D383249CDF5}" srcOrd="0" destOrd="0" presId="urn:microsoft.com/office/officeart/2005/8/layout/radial1"/>
    <dgm:cxn modelId="{23061F33-96D6-43AA-B1F2-F783ECFDC8CD}" type="presParOf" srcId="{BFE5574E-698B-4109-ACEA-6167E560198A}" destId="{6EAA9CF2-56EB-427B-A84A-2DD96B7EF6AE}" srcOrd="1" destOrd="0" presId="urn:microsoft.com/office/officeart/2005/8/layout/radial1"/>
    <dgm:cxn modelId="{B560BD88-BB98-4C4D-9F4A-AA31923F8C5F}" type="presParOf" srcId="{6EAA9CF2-56EB-427B-A84A-2DD96B7EF6AE}" destId="{231AC3BF-004B-460A-A658-57994B5EBA95}" srcOrd="0" destOrd="0" presId="urn:microsoft.com/office/officeart/2005/8/layout/radial1"/>
    <dgm:cxn modelId="{422E2A4A-615E-4873-9D23-E8EBD0EC243D}" type="presParOf" srcId="{BFE5574E-698B-4109-ACEA-6167E560198A}" destId="{131290AB-C5DD-4B5C-AF36-903BE1DBD5C7}" srcOrd="2" destOrd="0" presId="urn:microsoft.com/office/officeart/2005/8/layout/radial1"/>
    <dgm:cxn modelId="{77662921-5957-4914-BF12-53D5ACD195BF}" type="presParOf" srcId="{BFE5574E-698B-4109-ACEA-6167E560198A}" destId="{52A426DB-157E-472D-9FA9-2061ACB595F9}" srcOrd="3" destOrd="0" presId="urn:microsoft.com/office/officeart/2005/8/layout/radial1"/>
    <dgm:cxn modelId="{C412E45A-F29C-44B3-B449-289965BA011A}" type="presParOf" srcId="{52A426DB-157E-472D-9FA9-2061ACB595F9}" destId="{FD3A4B89-85E5-40DA-B9C1-6EBCCA7157A8}" srcOrd="0" destOrd="0" presId="urn:microsoft.com/office/officeart/2005/8/layout/radial1"/>
    <dgm:cxn modelId="{8C919A9D-29B9-48EA-B336-95B1567B08D0}" type="presParOf" srcId="{BFE5574E-698B-4109-ACEA-6167E560198A}" destId="{F6CE2814-42D9-4942-9CFA-0A3B68734E18}" srcOrd="4" destOrd="0" presId="urn:microsoft.com/office/officeart/2005/8/layout/radial1"/>
    <dgm:cxn modelId="{6ECB724D-88C0-4307-A820-3FFF21E377F0}" type="presParOf" srcId="{BFE5574E-698B-4109-ACEA-6167E560198A}" destId="{4F2E6D54-EF32-4ECE-B71F-CE75F0AD6C5C}" srcOrd="5" destOrd="0" presId="urn:microsoft.com/office/officeart/2005/8/layout/radial1"/>
    <dgm:cxn modelId="{53C4FC18-AC17-4347-B9F6-E4A0C34B6040}" type="presParOf" srcId="{4F2E6D54-EF32-4ECE-B71F-CE75F0AD6C5C}" destId="{F5E7D7BA-4018-4664-9D88-876E10DFAE46}" srcOrd="0" destOrd="0" presId="urn:microsoft.com/office/officeart/2005/8/layout/radial1"/>
    <dgm:cxn modelId="{88A8E7A4-ABFE-49F0-96A5-B79F37FABD69}" type="presParOf" srcId="{BFE5574E-698B-4109-ACEA-6167E560198A}" destId="{0A89DAA9-54C7-490F-8E9A-DDB0982F3451}" srcOrd="6" destOrd="0" presId="urn:microsoft.com/office/officeart/2005/8/layout/radial1"/>
    <dgm:cxn modelId="{471BB923-DD8C-4AB9-9498-62872BA03293}" type="presParOf" srcId="{BFE5574E-698B-4109-ACEA-6167E560198A}" destId="{C9B1482C-B8B5-41D3-9953-2BA74B5F75E0}" srcOrd="7" destOrd="0" presId="urn:microsoft.com/office/officeart/2005/8/layout/radial1"/>
    <dgm:cxn modelId="{79DB52E5-4B48-4353-B0D3-5539ABBBEFD4}" type="presParOf" srcId="{C9B1482C-B8B5-41D3-9953-2BA74B5F75E0}" destId="{2DDF26A1-D506-4322-85C3-83B26D62409A}" srcOrd="0" destOrd="0" presId="urn:microsoft.com/office/officeart/2005/8/layout/radial1"/>
    <dgm:cxn modelId="{FA830CFA-20BE-4B5E-984F-B84183842DF9}" type="presParOf" srcId="{BFE5574E-698B-4109-ACEA-6167E560198A}" destId="{EFE3A59D-FE29-490F-AD0E-E5B6BBA2A164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B35B8D-A32F-4D33-BA05-715036B24ED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14A030-5FCF-4B06-AF56-689798BB8AE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neutral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401273-5175-4F31-8CD1-6CCFD97BF652}" type="parTrans" cxnId="{263BC23B-5FCA-4598-975D-2CFF3AF7D450}">
      <dgm:prSet/>
      <dgm:spPr/>
      <dgm:t>
        <a:bodyPr/>
        <a:lstStyle/>
        <a:p>
          <a:endParaRPr lang="en-US"/>
        </a:p>
      </dgm:t>
    </dgm:pt>
    <dgm:pt modelId="{6A42F7B9-34DE-4A1B-9892-18C3A98890A4}" type="sibTrans" cxnId="{263BC23B-5FCA-4598-975D-2CFF3AF7D450}">
      <dgm:prSet/>
      <dgm:spPr/>
      <dgm:t>
        <a:bodyPr/>
        <a:lstStyle/>
        <a:p>
          <a:endParaRPr lang="en-US"/>
        </a:p>
      </dgm:t>
    </dgm:pt>
    <dgm:pt modelId="{07178B06-F691-41A5-9F0B-AD2E816A4CC5}">
      <dgm:prSet phldrT="[Text]"/>
      <dgm:spPr>
        <a:solidFill>
          <a:srgbClr val="006600"/>
        </a:solidFill>
      </dgm:spPr>
      <dgm:t>
        <a:bodyPr/>
        <a:lstStyle/>
        <a:p>
          <a:r>
            <a:rPr lang="en-US" dirty="0" smtClean="0"/>
            <a:t>Positive</a:t>
          </a:r>
          <a:endParaRPr lang="en-US" dirty="0"/>
        </a:p>
      </dgm:t>
    </dgm:pt>
    <dgm:pt modelId="{9D9F6656-0FCD-433B-970F-44FC7D9B05CB}" type="parTrans" cxnId="{FA500D74-BD6C-445C-93B8-B8AA90C0FCD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D059C033-84C9-41D7-89E6-EC4BF4D3C79E}" type="sibTrans" cxnId="{FA500D74-BD6C-445C-93B8-B8AA90C0FCDB}">
      <dgm:prSet/>
      <dgm:spPr/>
      <dgm:t>
        <a:bodyPr/>
        <a:lstStyle/>
        <a:p>
          <a:endParaRPr lang="en-US"/>
        </a:p>
      </dgm:t>
    </dgm:pt>
    <dgm:pt modelId="{6468E2DF-CEC3-4E1C-B225-ED0E0B977877}">
      <dgm:prSet phldrT="[Text]"/>
      <dgm:spPr>
        <a:solidFill>
          <a:srgbClr val="00CC00"/>
        </a:solidFill>
      </dgm:spPr>
      <dgm:t>
        <a:bodyPr/>
        <a:lstStyle/>
        <a:p>
          <a:r>
            <a:rPr lang="en-US" dirty="0" smtClean="0"/>
            <a:t>Somewhat positive</a:t>
          </a:r>
          <a:endParaRPr lang="en-US" dirty="0"/>
        </a:p>
      </dgm:t>
    </dgm:pt>
    <dgm:pt modelId="{663D8B8F-1459-4EFB-B27F-E0C03C0D9C85}" type="parTrans" cxnId="{EC73D267-471D-4A7D-9DDA-AAF130C13DD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1C9F10B6-3816-4CCC-BBF5-47C5C8BB506A}" type="sibTrans" cxnId="{EC73D267-471D-4A7D-9DDA-AAF130C13DDB}">
      <dgm:prSet/>
      <dgm:spPr/>
      <dgm:t>
        <a:bodyPr/>
        <a:lstStyle/>
        <a:p>
          <a:endParaRPr lang="en-US"/>
        </a:p>
      </dgm:t>
    </dgm:pt>
    <dgm:pt modelId="{C586398D-078F-4BDB-8199-D39F9FE9D51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Negative</a:t>
          </a:r>
          <a:endParaRPr lang="en-US" dirty="0"/>
        </a:p>
      </dgm:t>
    </dgm:pt>
    <dgm:pt modelId="{061C859B-AAB3-4C79-805D-63B9013CCD21}" type="parTrans" cxnId="{80268C91-815C-4B26-8D5F-1CB557040567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697AD1B-99E0-4CAC-9251-1C0F297849EE}" type="sibTrans" cxnId="{80268C91-815C-4B26-8D5F-1CB557040567}">
      <dgm:prSet/>
      <dgm:spPr/>
      <dgm:t>
        <a:bodyPr/>
        <a:lstStyle/>
        <a:p>
          <a:endParaRPr lang="en-US"/>
        </a:p>
      </dgm:t>
    </dgm:pt>
    <dgm:pt modelId="{49695619-AABB-4D5E-8AFD-AE3F130B5D7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Somewhat Negative</a:t>
          </a:r>
          <a:endParaRPr lang="en-US" dirty="0"/>
        </a:p>
      </dgm:t>
    </dgm:pt>
    <dgm:pt modelId="{16D9DB1C-B827-4E4A-8A99-F740CDF4A099}" type="parTrans" cxnId="{12714068-3E80-4280-80C8-AC89312D9A43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BE721946-9CF3-41BF-AE30-8F912DD0924C}" type="sibTrans" cxnId="{12714068-3E80-4280-80C8-AC89312D9A43}">
      <dgm:prSet/>
      <dgm:spPr/>
      <dgm:t>
        <a:bodyPr/>
        <a:lstStyle/>
        <a:p>
          <a:endParaRPr lang="en-US"/>
        </a:p>
      </dgm:t>
    </dgm:pt>
    <dgm:pt modelId="{BFE5574E-698B-4109-ACEA-6167E560198A}" type="pres">
      <dgm:prSet presAssocID="{89B35B8D-A32F-4D33-BA05-715036B24ED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0109F-6CDD-4E39-B299-8D383249CDF5}" type="pres">
      <dgm:prSet presAssocID="{EC14A030-5FCF-4B06-AF56-689798BB8AE2}" presName="centerShape" presStyleLbl="node0" presStyleIdx="0" presStyleCnt="1" custLinFactNeighborX="-1235"/>
      <dgm:spPr/>
      <dgm:t>
        <a:bodyPr/>
        <a:lstStyle/>
        <a:p>
          <a:endParaRPr lang="en-US"/>
        </a:p>
      </dgm:t>
    </dgm:pt>
    <dgm:pt modelId="{6EAA9CF2-56EB-427B-A84A-2DD96B7EF6AE}" type="pres">
      <dgm:prSet presAssocID="{9D9F6656-0FCD-433B-970F-44FC7D9B05CB}" presName="Name9" presStyleLbl="parChTrans1D2" presStyleIdx="0" presStyleCnt="4"/>
      <dgm:spPr/>
      <dgm:t>
        <a:bodyPr/>
        <a:lstStyle/>
        <a:p>
          <a:endParaRPr lang="en-US"/>
        </a:p>
      </dgm:t>
    </dgm:pt>
    <dgm:pt modelId="{231AC3BF-004B-460A-A658-57994B5EBA95}" type="pres">
      <dgm:prSet presAssocID="{9D9F6656-0FCD-433B-970F-44FC7D9B05C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131290AB-C5DD-4B5C-AF36-903BE1DBD5C7}" type="pres">
      <dgm:prSet presAssocID="{07178B06-F691-41A5-9F0B-AD2E816A4C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426DB-157E-472D-9FA9-2061ACB595F9}" type="pres">
      <dgm:prSet presAssocID="{663D8B8F-1459-4EFB-B27F-E0C03C0D9C85}" presName="Name9" presStyleLbl="parChTrans1D2" presStyleIdx="1" presStyleCnt="4"/>
      <dgm:spPr/>
      <dgm:t>
        <a:bodyPr/>
        <a:lstStyle/>
        <a:p>
          <a:endParaRPr lang="en-US"/>
        </a:p>
      </dgm:t>
    </dgm:pt>
    <dgm:pt modelId="{FD3A4B89-85E5-40DA-B9C1-6EBCCA7157A8}" type="pres">
      <dgm:prSet presAssocID="{663D8B8F-1459-4EFB-B27F-E0C03C0D9C85}" presName="connTx" presStyleLbl="parChTrans1D2" presStyleIdx="1" presStyleCnt="4"/>
      <dgm:spPr/>
      <dgm:t>
        <a:bodyPr/>
        <a:lstStyle/>
        <a:p>
          <a:endParaRPr lang="en-US"/>
        </a:p>
      </dgm:t>
    </dgm:pt>
    <dgm:pt modelId="{F6CE2814-42D9-4942-9CFA-0A3B68734E18}" type="pres">
      <dgm:prSet presAssocID="{6468E2DF-CEC3-4E1C-B225-ED0E0B977877}" presName="node" presStyleLbl="node1" presStyleIdx="1" presStyleCnt="4" custScaleX="103023" custRadScaleRad="111726" custRadScaleInc="-20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E6D54-EF32-4ECE-B71F-CE75F0AD6C5C}" type="pres">
      <dgm:prSet presAssocID="{061C859B-AAB3-4C79-805D-63B9013CCD21}" presName="Name9" presStyleLbl="parChTrans1D2" presStyleIdx="2" presStyleCnt="4"/>
      <dgm:spPr/>
      <dgm:t>
        <a:bodyPr/>
        <a:lstStyle/>
        <a:p>
          <a:endParaRPr lang="en-US"/>
        </a:p>
      </dgm:t>
    </dgm:pt>
    <dgm:pt modelId="{F5E7D7BA-4018-4664-9D88-876E10DFAE46}" type="pres">
      <dgm:prSet presAssocID="{061C859B-AAB3-4C79-805D-63B9013CCD21}" presName="connTx" presStyleLbl="parChTrans1D2" presStyleIdx="2" presStyleCnt="4"/>
      <dgm:spPr/>
      <dgm:t>
        <a:bodyPr/>
        <a:lstStyle/>
        <a:p>
          <a:endParaRPr lang="en-US"/>
        </a:p>
      </dgm:t>
    </dgm:pt>
    <dgm:pt modelId="{0A89DAA9-54C7-490F-8E9A-DDB0982F3451}" type="pres">
      <dgm:prSet presAssocID="{C586398D-078F-4BDB-8199-D39F9FE9D51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B1482C-B8B5-41D3-9953-2BA74B5F75E0}" type="pres">
      <dgm:prSet presAssocID="{16D9DB1C-B827-4E4A-8A99-F740CDF4A099}" presName="Name9" presStyleLbl="parChTrans1D2" presStyleIdx="3" presStyleCnt="4"/>
      <dgm:spPr/>
      <dgm:t>
        <a:bodyPr/>
        <a:lstStyle/>
        <a:p>
          <a:endParaRPr lang="en-US"/>
        </a:p>
      </dgm:t>
    </dgm:pt>
    <dgm:pt modelId="{2DDF26A1-D506-4322-85C3-83B26D62409A}" type="pres">
      <dgm:prSet presAssocID="{16D9DB1C-B827-4E4A-8A99-F740CDF4A099}" presName="connTx" presStyleLbl="parChTrans1D2" presStyleIdx="3" presStyleCnt="4"/>
      <dgm:spPr/>
      <dgm:t>
        <a:bodyPr/>
        <a:lstStyle/>
        <a:p>
          <a:endParaRPr lang="en-US"/>
        </a:p>
      </dgm:t>
    </dgm:pt>
    <dgm:pt modelId="{EFE3A59D-FE29-490F-AD0E-E5B6BBA2A164}" type="pres">
      <dgm:prSet presAssocID="{49695619-AABB-4D5E-8AFD-AE3F130B5D7E}" presName="node" presStyleLbl="node1" presStyleIdx="3" presStyleCnt="4" custScaleX="106569" custRadScaleRad="120666" custRadScaleInc="18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714068-3E80-4280-80C8-AC89312D9A43}" srcId="{EC14A030-5FCF-4B06-AF56-689798BB8AE2}" destId="{49695619-AABB-4D5E-8AFD-AE3F130B5D7E}" srcOrd="3" destOrd="0" parTransId="{16D9DB1C-B827-4E4A-8A99-F740CDF4A099}" sibTransId="{BE721946-9CF3-41BF-AE30-8F912DD0924C}"/>
    <dgm:cxn modelId="{BB155EAA-2524-419B-B1F9-E753EB3EC3D9}" type="presOf" srcId="{49695619-AABB-4D5E-8AFD-AE3F130B5D7E}" destId="{EFE3A59D-FE29-490F-AD0E-E5B6BBA2A164}" srcOrd="0" destOrd="0" presId="urn:microsoft.com/office/officeart/2005/8/layout/radial1"/>
    <dgm:cxn modelId="{D74E54F1-4885-452B-8611-A13A1A8CFD5E}" type="presOf" srcId="{9D9F6656-0FCD-433B-970F-44FC7D9B05CB}" destId="{6EAA9CF2-56EB-427B-A84A-2DD96B7EF6AE}" srcOrd="0" destOrd="0" presId="urn:microsoft.com/office/officeart/2005/8/layout/radial1"/>
    <dgm:cxn modelId="{6265F1C8-EFEE-4475-B113-FC541E8DAAB3}" type="presOf" srcId="{061C859B-AAB3-4C79-805D-63B9013CCD21}" destId="{F5E7D7BA-4018-4664-9D88-876E10DFAE46}" srcOrd="1" destOrd="0" presId="urn:microsoft.com/office/officeart/2005/8/layout/radial1"/>
    <dgm:cxn modelId="{77A1AA64-80A3-4641-A215-5F2436EA13A7}" type="presOf" srcId="{061C859B-AAB3-4C79-805D-63B9013CCD21}" destId="{4F2E6D54-EF32-4ECE-B71F-CE75F0AD6C5C}" srcOrd="0" destOrd="0" presId="urn:microsoft.com/office/officeart/2005/8/layout/radial1"/>
    <dgm:cxn modelId="{4FAAF3E9-6E6B-4A91-9DB0-A151A32492F6}" type="presOf" srcId="{89B35B8D-A32F-4D33-BA05-715036B24EDF}" destId="{BFE5574E-698B-4109-ACEA-6167E560198A}" srcOrd="0" destOrd="0" presId="urn:microsoft.com/office/officeart/2005/8/layout/radial1"/>
    <dgm:cxn modelId="{943A046E-4AE2-4138-B3AD-A501991940A4}" type="presOf" srcId="{663D8B8F-1459-4EFB-B27F-E0C03C0D9C85}" destId="{52A426DB-157E-472D-9FA9-2061ACB595F9}" srcOrd="0" destOrd="0" presId="urn:microsoft.com/office/officeart/2005/8/layout/radial1"/>
    <dgm:cxn modelId="{80268C91-815C-4B26-8D5F-1CB557040567}" srcId="{EC14A030-5FCF-4B06-AF56-689798BB8AE2}" destId="{C586398D-078F-4BDB-8199-D39F9FE9D512}" srcOrd="2" destOrd="0" parTransId="{061C859B-AAB3-4C79-805D-63B9013CCD21}" sibTransId="{9697AD1B-99E0-4CAC-9251-1C0F297849EE}"/>
    <dgm:cxn modelId="{C29C0E97-0400-4B29-B8DA-21C14B1F0368}" type="presOf" srcId="{EC14A030-5FCF-4B06-AF56-689798BB8AE2}" destId="{DAF0109F-6CDD-4E39-B299-8D383249CDF5}" srcOrd="0" destOrd="0" presId="urn:microsoft.com/office/officeart/2005/8/layout/radial1"/>
    <dgm:cxn modelId="{FD15011C-61FC-4AC0-A4DF-A9D6CE442E97}" type="presOf" srcId="{9D9F6656-0FCD-433B-970F-44FC7D9B05CB}" destId="{231AC3BF-004B-460A-A658-57994B5EBA95}" srcOrd="1" destOrd="0" presId="urn:microsoft.com/office/officeart/2005/8/layout/radial1"/>
    <dgm:cxn modelId="{FA500D74-BD6C-445C-93B8-B8AA90C0FCDB}" srcId="{EC14A030-5FCF-4B06-AF56-689798BB8AE2}" destId="{07178B06-F691-41A5-9F0B-AD2E816A4CC5}" srcOrd="0" destOrd="0" parTransId="{9D9F6656-0FCD-433B-970F-44FC7D9B05CB}" sibTransId="{D059C033-84C9-41D7-89E6-EC4BF4D3C79E}"/>
    <dgm:cxn modelId="{BBC36A91-E71E-43BA-955C-91C05A862E65}" type="presOf" srcId="{07178B06-F691-41A5-9F0B-AD2E816A4CC5}" destId="{131290AB-C5DD-4B5C-AF36-903BE1DBD5C7}" srcOrd="0" destOrd="0" presId="urn:microsoft.com/office/officeart/2005/8/layout/radial1"/>
    <dgm:cxn modelId="{B5BDB49E-D042-46D0-9BD9-69AE801E28EB}" type="presOf" srcId="{C586398D-078F-4BDB-8199-D39F9FE9D512}" destId="{0A89DAA9-54C7-490F-8E9A-DDB0982F3451}" srcOrd="0" destOrd="0" presId="urn:microsoft.com/office/officeart/2005/8/layout/radial1"/>
    <dgm:cxn modelId="{263BC23B-5FCA-4598-975D-2CFF3AF7D450}" srcId="{89B35B8D-A32F-4D33-BA05-715036B24EDF}" destId="{EC14A030-5FCF-4B06-AF56-689798BB8AE2}" srcOrd="0" destOrd="0" parTransId="{32401273-5175-4F31-8CD1-6CCFD97BF652}" sibTransId="{6A42F7B9-34DE-4A1B-9892-18C3A98890A4}"/>
    <dgm:cxn modelId="{FA674EA8-C4EF-4CE1-85B2-3E97DC7BB1AA}" type="presOf" srcId="{16D9DB1C-B827-4E4A-8A99-F740CDF4A099}" destId="{2DDF26A1-D506-4322-85C3-83B26D62409A}" srcOrd="1" destOrd="0" presId="urn:microsoft.com/office/officeart/2005/8/layout/radial1"/>
    <dgm:cxn modelId="{2DC2A6E8-938D-4507-8466-69841CB3F012}" type="presOf" srcId="{6468E2DF-CEC3-4E1C-B225-ED0E0B977877}" destId="{F6CE2814-42D9-4942-9CFA-0A3B68734E18}" srcOrd="0" destOrd="0" presId="urn:microsoft.com/office/officeart/2005/8/layout/radial1"/>
    <dgm:cxn modelId="{C88930EF-CEAD-43D4-808F-45477A10230C}" type="presOf" srcId="{16D9DB1C-B827-4E4A-8A99-F740CDF4A099}" destId="{C9B1482C-B8B5-41D3-9953-2BA74B5F75E0}" srcOrd="0" destOrd="0" presId="urn:microsoft.com/office/officeart/2005/8/layout/radial1"/>
    <dgm:cxn modelId="{83740D54-E0C0-4768-B0C0-51C891F5E8B7}" type="presOf" srcId="{663D8B8F-1459-4EFB-B27F-E0C03C0D9C85}" destId="{FD3A4B89-85E5-40DA-B9C1-6EBCCA7157A8}" srcOrd="1" destOrd="0" presId="urn:microsoft.com/office/officeart/2005/8/layout/radial1"/>
    <dgm:cxn modelId="{EC73D267-471D-4A7D-9DDA-AAF130C13DDB}" srcId="{EC14A030-5FCF-4B06-AF56-689798BB8AE2}" destId="{6468E2DF-CEC3-4E1C-B225-ED0E0B977877}" srcOrd="1" destOrd="0" parTransId="{663D8B8F-1459-4EFB-B27F-E0C03C0D9C85}" sibTransId="{1C9F10B6-3816-4CCC-BBF5-47C5C8BB506A}"/>
    <dgm:cxn modelId="{1C157091-D616-4A29-B651-C7D1FFF68093}" type="presParOf" srcId="{BFE5574E-698B-4109-ACEA-6167E560198A}" destId="{DAF0109F-6CDD-4E39-B299-8D383249CDF5}" srcOrd="0" destOrd="0" presId="urn:microsoft.com/office/officeart/2005/8/layout/radial1"/>
    <dgm:cxn modelId="{23061F33-96D6-43AA-B1F2-F783ECFDC8CD}" type="presParOf" srcId="{BFE5574E-698B-4109-ACEA-6167E560198A}" destId="{6EAA9CF2-56EB-427B-A84A-2DD96B7EF6AE}" srcOrd="1" destOrd="0" presId="urn:microsoft.com/office/officeart/2005/8/layout/radial1"/>
    <dgm:cxn modelId="{B560BD88-BB98-4C4D-9F4A-AA31923F8C5F}" type="presParOf" srcId="{6EAA9CF2-56EB-427B-A84A-2DD96B7EF6AE}" destId="{231AC3BF-004B-460A-A658-57994B5EBA95}" srcOrd="0" destOrd="0" presId="urn:microsoft.com/office/officeart/2005/8/layout/radial1"/>
    <dgm:cxn modelId="{422E2A4A-615E-4873-9D23-E8EBD0EC243D}" type="presParOf" srcId="{BFE5574E-698B-4109-ACEA-6167E560198A}" destId="{131290AB-C5DD-4B5C-AF36-903BE1DBD5C7}" srcOrd="2" destOrd="0" presId="urn:microsoft.com/office/officeart/2005/8/layout/radial1"/>
    <dgm:cxn modelId="{77662921-5957-4914-BF12-53D5ACD195BF}" type="presParOf" srcId="{BFE5574E-698B-4109-ACEA-6167E560198A}" destId="{52A426DB-157E-472D-9FA9-2061ACB595F9}" srcOrd="3" destOrd="0" presId="urn:microsoft.com/office/officeart/2005/8/layout/radial1"/>
    <dgm:cxn modelId="{C412E45A-F29C-44B3-B449-289965BA011A}" type="presParOf" srcId="{52A426DB-157E-472D-9FA9-2061ACB595F9}" destId="{FD3A4B89-85E5-40DA-B9C1-6EBCCA7157A8}" srcOrd="0" destOrd="0" presId="urn:microsoft.com/office/officeart/2005/8/layout/radial1"/>
    <dgm:cxn modelId="{8C919A9D-29B9-48EA-B336-95B1567B08D0}" type="presParOf" srcId="{BFE5574E-698B-4109-ACEA-6167E560198A}" destId="{F6CE2814-42D9-4942-9CFA-0A3B68734E18}" srcOrd="4" destOrd="0" presId="urn:microsoft.com/office/officeart/2005/8/layout/radial1"/>
    <dgm:cxn modelId="{6ECB724D-88C0-4307-A820-3FFF21E377F0}" type="presParOf" srcId="{BFE5574E-698B-4109-ACEA-6167E560198A}" destId="{4F2E6D54-EF32-4ECE-B71F-CE75F0AD6C5C}" srcOrd="5" destOrd="0" presId="urn:microsoft.com/office/officeart/2005/8/layout/radial1"/>
    <dgm:cxn modelId="{53C4FC18-AC17-4347-B9F6-E4A0C34B6040}" type="presParOf" srcId="{4F2E6D54-EF32-4ECE-B71F-CE75F0AD6C5C}" destId="{F5E7D7BA-4018-4664-9D88-876E10DFAE46}" srcOrd="0" destOrd="0" presId="urn:microsoft.com/office/officeart/2005/8/layout/radial1"/>
    <dgm:cxn modelId="{88A8E7A4-ABFE-49F0-96A5-B79F37FABD69}" type="presParOf" srcId="{BFE5574E-698B-4109-ACEA-6167E560198A}" destId="{0A89DAA9-54C7-490F-8E9A-DDB0982F3451}" srcOrd="6" destOrd="0" presId="urn:microsoft.com/office/officeart/2005/8/layout/radial1"/>
    <dgm:cxn modelId="{471BB923-DD8C-4AB9-9498-62872BA03293}" type="presParOf" srcId="{BFE5574E-698B-4109-ACEA-6167E560198A}" destId="{C9B1482C-B8B5-41D3-9953-2BA74B5F75E0}" srcOrd="7" destOrd="0" presId="urn:microsoft.com/office/officeart/2005/8/layout/radial1"/>
    <dgm:cxn modelId="{79DB52E5-4B48-4353-B0D3-5539ABBBEFD4}" type="presParOf" srcId="{C9B1482C-B8B5-41D3-9953-2BA74B5F75E0}" destId="{2DDF26A1-D506-4322-85C3-83B26D62409A}" srcOrd="0" destOrd="0" presId="urn:microsoft.com/office/officeart/2005/8/layout/radial1"/>
    <dgm:cxn modelId="{FA830CFA-20BE-4B5E-984F-B84183842DF9}" type="presParOf" srcId="{BFE5574E-698B-4109-ACEA-6167E560198A}" destId="{EFE3A59D-FE29-490F-AD0E-E5B6BBA2A164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0109F-6CDD-4E39-B299-8D383249CDF5}">
      <dsp:nvSpPr>
        <dsp:cNvPr id="0" name=""/>
        <dsp:cNvSpPr/>
      </dsp:nvSpPr>
      <dsp:spPr>
        <a:xfrm>
          <a:off x="2193084" y="1767149"/>
          <a:ext cx="1342500" cy="1342500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neutral</a:t>
          </a:r>
          <a:endParaRPr lang="en-US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89689" y="1963754"/>
        <a:ext cx="949290" cy="949290"/>
      </dsp:txXfrm>
    </dsp:sp>
    <dsp:sp modelId="{6EAA9CF2-56EB-427B-A84A-2DD96B7EF6AE}">
      <dsp:nvSpPr>
        <dsp:cNvPr id="0" name=""/>
        <dsp:cNvSpPr/>
      </dsp:nvSpPr>
      <dsp:spPr>
        <a:xfrm rot="16284895">
          <a:off x="2683071" y="1543706"/>
          <a:ext cx="405692" cy="41727"/>
        </a:xfrm>
        <a:custGeom>
          <a:avLst/>
          <a:gdLst/>
          <a:ahLst/>
          <a:cxnLst/>
          <a:rect l="0" t="0" r="0" b="0"/>
          <a:pathLst>
            <a:path>
              <a:moveTo>
                <a:pt x="0" y="20863"/>
              </a:moveTo>
              <a:lnTo>
                <a:pt x="405692" y="2086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75775" y="1554428"/>
        <a:ext cx="20284" cy="20284"/>
      </dsp:txXfrm>
    </dsp:sp>
    <dsp:sp modelId="{131290AB-C5DD-4B5C-AF36-903BE1DBD5C7}">
      <dsp:nvSpPr>
        <dsp:cNvPr id="0" name=""/>
        <dsp:cNvSpPr/>
      </dsp:nvSpPr>
      <dsp:spPr>
        <a:xfrm>
          <a:off x="2236251" y="19490"/>
          <a:ext cx="1342500" cy="1342500"/>
        </a:xfrm>
        <a:prstGeom prst="ellipse">
          <a:avLst/>
        </a:prstGeom>
        <a:solidFill>
          <a:srgbClr val="006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Positive</a:t>
          </a:r>
          <a:endParaRPr lang="en-US" sz="1500" kern="1200" dirty="0"/>
        </a:p>
      </dsp:txBody>
      <dsp:txXfrm>
        <a:off x="2432856" y="216095"/>
        <a:ext cx="949290" cy="949290"/>
      </dsp:txXfrm>
    </dsp:sp>
    <dsp:sp modelId="{52A426DB-157E-472D-9FA9-2061ACB595F9}">
      <dsp:nvSpPr>
        <dsp:cNvPr id="0" name=""/>
        <dsp:cNvSpPr/>
      </dsp:nvSpPr>
      <dsp:spPr>
        <a:xfrm rot="21546164">
          <a:off x="3535462" y="2402068"/>
          <a:ext cx="632964" cy="41727"/>
        </a:xfrm>
        <a:custGeom>
          <a:avLst/>
          <a:gdLst/>
          <a:ahLst/>
          <a:cxnLst/>
          <a:rect l="0" t="0" r="0" b="0"/>
          <a:pathLst>
            <a:path>
              <a:moveTo>
                <a:pt x="0" y="20863"/>
              </a:moveTo>
              <a:lnTo>
                <a:pt x="632964" y="2086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36121" y="2407108"/>
        <a:ext cx="31648" cy="31648"/>
      </dsp:txXfrm>
    </dsp:sp>
    <dsp:sp modelId="{F6CE2814-42D9-4942-9CFA-0A3B68734E18}">
      <dsp:nvSpPr>
        <dsp:cNvPr id="0" name=""/>
        <dsp:cNvSpPr/>
      </dsp:nvSpPr>
      <dsp:spPr>
        <a:xfrm>
          <a:off x="4168298" y="1735897"/>
          <a:ext cx="1383083" cy="1342500"/>
        </a:xfrm>
        <a:prstGeom prst="ellipse">
          <a:avLst/>
        </a:prstGeom>
        <a:solidFill>
          <a:srgbClr val="00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Somewhat positive</a:t>
          </a:r>
          <a:endParaRPr lang="en-US" sz="1500" kern="1200" dirty="0"/>
        </a:p>
      </dsp:txBody>
      <dsp:txXfrm>
        <a:off x="4370846" y="1932502"/>
        <a:ext cx="977987" cy="949290"/>
      </dsp:txXfrm>
    </dsp:sp>
    <dsp:sp modelId="{4F2E6D54-EF32-4ECE-B71F-CE75F0AD6C5C}">
      <dsp:nvSpPr>
        <dsp:cNvPr id="0" name=""/>
        <dsp:cNvSpPr/>
      </dsp:nvSpPr>
      <dsp:spPr>
        <a:xfrm rot="5315105">
          <a:off x="2683071" y="3291366"/>
          <a:ext cx="405692" cy="41727"/>
        </a:xfrm>
        <a:custGeom>
          <a:avLst/>
          <a:gdLst/>
          <a:ahLst/>
          <a:cxnLst/>
          <a:rect l="0" t="0" r="0" b="0"/>
          <a:pathLst>
            <a:path>
              <a:moveTo>
                <a:pt x="0" y="20863"/>
              </a:moveTo>
              <a:lnTo>
                <a:pt x="405692" y="2086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75775" y="3302087"/>
        <a:ext cx="20284" cy="20284"/>
      </dsp:txXfrm>
    </dsp:sp>
    <dsp:sp modelId="{0A89DAA9-54C7-490F-8E9A-DDB0982F3451}">
      <dsp:nvSpPr>
        <dsp:cNvPr id="0" name=""/>
        <dsp:cNvSpPr/>
      </dsp:nvSpPr>
      <dsp:spPr>
        <a:xfrm>
          <a:off x="2236251" y="3514809"/>
          <a:ext cx="1342500" cy="1342500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Negative</a:t>
          </a:r>
          <a:endParaRPr lang="en-US" sz="1500" kern="1200" dirty="0"/>
        </a:p>
      </dsp:txBody>
      <dsp:txXfrm>
        <a:off x="2432856" y="3711414"/>
        <a:ext cx="949290" cy="949290"/>
      </dsp:txXfrm>
    </dsp:sp>
    <dsp:sp modelId="{C9B1482C-B8B5-41D3-9953-2BA74B5F75E0}">
      <dsp:nvSpPr>
        <dsp:cNvPr id="0" name=""/>
        <dsp:cNvSpPr/>
      </dsp:nvSpPr>
      <dsp:spPr>
        <a:xfrm rot="10852014">
          <a:off x="1514114" y="2402243"/>
          <a:ext cx="679084" cy="41727"/>
        </a:xfrm>
        <a:custGeom>
          <a:avLst/>
          <a:gdLst/>
          <a:ahLst/>
          <a:cxnLst/>
          <a:rect l="0" t="0" r="0" b="0"/>
          <a:pathLst>
            <a:path>
              <a:moveTo>
                <a:pt x="0" y="20863"/>
              </a:moveTo>
              <a:lnTo>
                <a:pt x="679084" y="2086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 rot="10800000">
        <a:off x="1836680" y="2406130"/>
        <a:ext cx="33954" cy="33954"/>
      </dsp:txXfrm>
    </dsp:sp>
    <dsp:sp modelId="{EFE3A59D-FE29-490F-AD0E-E5B6BBA2A164}">
      <dsp:nvSpPr>
        <dsp:cNvPr id="0" name=""/>
        <dsp:cNvSpPr/>
      </dsp:nvSpPr>
      <dsp:spPr>
        <a:xfrm>
          <a:off x="83557" y="1735897"/>
          <a:ext cx="1430688" cy="1342500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Somewhat Negative</a:t>
          </a:r>
          <a:endParaRPr lang="en-US" sz="1500" kern="1200" dirty="0"/>
        </a:p>
      </dsp:txBody>
      <dsp:txXfrm>
        <a:off x="293076" y="1932502"/>
        <a:ext cx="1011650" cy="949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0109F-6CDD-4E39-B299-8D383249CDF5}">
      <dsp:nvSpPr>
        <dsp:cNvPr id="0" name=""/>
        <dsp:cNvSpPr/>
      </dsp:nvSpPr>
      <dsp:spPr>
        <a:xfrm>
          <a:off x="2193084" y="1767149"/>
          <a:ext cx="1342500" cy="1342500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neutral</a:t>
          </a:r>
          <a:endParaRPr lang="en-US" sz="23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89689" y="1963754"/>
        <a:ext cx="949290" cy="949290"/>
      </dsp:txXfrm>
    </dsp:sp>
    <dsp:sp modelId="{6EAA9CF2-56EB-427B-A84A-2DD96B7EF6AE}">
      <dsp:nvSpPr>
        <dsp:cNvPr id="0" name=""/>
        <dsp:cNvSpPr/>
      </dsp:nvSpPr>
      <dsp:spPr>
        <a:xfrm rot="16284895">
          <a:off x="2683071" y="1543706"/>
          <a:ext cx="405692" cy="41727"/>
        </a:xfrm>
        <a:custGeom>
          <a:avLst/>
          <a:gdLst/>
          <a:ahLst/>
          <a:cxnLst/>
          <a:rect l="0" t="0" r="0" b="0"/>
          <a:pathLst>
            <a:path>
              <a:moveTo>
                <a:pt x="0" y="20863"/>
              </a:moveTo>
              <a:lnTo>
                <a:pt x="405692" y="2086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75775" y="1554428"/>
        <a:ext cx="20284" cy="20284"/>
      </dsp:txXfrm>
    </dsp:sp>
    <dsp:sp modelId="{131290AB-C5DD-4B5C-AF36-903BE1DBD5C7}">
      <dsp:nvSpPr>
        <dsp:cNvPr id="0" name=""/>
        <dsp:cNvSpPr/>
      </dsp:nvSpPr>
      <dsp:spPr>
        <a:xfrm>
          <a:off x="2236251" y="19490"/>
          <a:ext cx="1342500" cy="1342500"/>
        </a:xfrm>
        <a:prstGeom prst="ellipse">
          <a:avLst/>
        </a:prstGeom>
        <a:solidFill>
          <a:srgbClr val="006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Positive</a:t>
          </a:r>
          <a:endParaRPr lang="en-US" sz="1500" kern="1200" dirty="0"/>
        </a:p>
      </dsp:txBody>
      <dsp:txXfrm>
        <a:off x="2432856" y="216095"/>
        <a:ext cx="949290" cy="949290"/>
      </dsp:txXfrm>
    </dsp:sp>
    <dsp:sp modelId="{52A426DB-157E-472D-9FA9-2061ACB595F9}">
      <dsp:nvSpPr>
        <dsp:cNvPr id="0" name=""/>
        <dsp:cNvSpPr/>
      </dsp:nvSpPr>
      <dsp:spPr>
        <a:xfrm rot="21546164">
          <a:off x="3535462" y="2402068"/>
          <a:ext cx="632964" cy="41727"/>
        </a:xfrm>
        <a:custGeom>
          <a:avLst/>
          <a:gdLst/>
          <a:ahLst/>
          <a:cxnLst/>
          <a:rect l="0" t="0" r="0" b="0"/>
          <a:pathLst>
            <a:path>
              <a:moveTo>
                <a:pt x="0" y="20863"/>
              </a:moveTo>
              <a:lnTo>
                <a:pt x="632964" y="2086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836121" y="2407108"/>
        <a:ext cx="31648" cy="31648"/>
      </dsp:txXfrm>
    </dsp:sp>
    <dsp:sp modelId="{F6CE2814-42D9-4942-9CFA-0A3B68734E18}">
      <dsp:nvSpPr>
        <dsp:cNvPr id="0" name=""/>
        <dsp:cNvSpPr/>
      </dsp:nvSpPr>
      <dsp:spPr>
        <a:xfrm>
          <a:off x="4168298" y="1735897"/>
          <a:ext cx="1383083" cy="1342500"/>
        </a:xfrm>
        <a:prstGeom prst="ellipse">
          <a:avLst/>
        </a:prstGeom>
        <a:solidFill>
          <a:srgbClr val="00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Somewhat positive</a:t>
          </a:r>
          <a:endParaRPr lang="en-US" sz="1500" kern="1200" dirty="0"/>
        </a:p>
      </dsp:txBody>
      <dsp:txXfrm>
        <a:off x="4370846" y="1932502"/>
        <a:ext cx="977987" cy="949290"/>
      </dsp:txXfrm>
    </dsp:sp>
    <dsp:sp modelId="{4F2E6D54-EF32-4ECE-B71F-CE75F0AD6C5C}">
      <dsp:nvSpPr>
        <dsp:cNvPr id="0" name=""/>
        <dsp:cNvSpPr/>
      </dsp:nvSpPr>
      <dsp:spPr>
        <a:xfrm rot="5315105">
          <a:off x="2683071" y="3291366"/>
          <a:ext cx="405692" cy="41727"/>
        </a:xfrm>
        <a:custGeom>
          <a:avLst/>
          <a:gdLst/>
          <a:ahLst/>
          <a:cxnLst/>
          <a:rect l="0" t="0" r="0" b="0"/>
          <a:pathLst>
            <a:path>
              <a:moveTo>
                <a:pt x="0" y="20863"/>
              </a:moveTo>
              <a:lnTo>
                <a:pt x="405692" y="2086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75775" y="3302087"/>
        <a:ext cx="20284" cy="20284"/>
      </dsp:txXfrm>
    </dsp:sp>
    <dsp:sp modelId="{0A89DAA9-54C7-490F-8E9A-DDB0982F3451}">
      <dsp:nvSpPr>
        <dsp:cNvPr id="0" name=""/>
        <dsp:cNvSpPr/>
      </dsp:nvSpPr>
      <dsp:spPr>
        <a:xfrm>
          <a:off x="2236251" y="3514809"/>
          <a:ext cx="1342500" cy="1342500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Negative</a:t>
          </a:r>
          <a:endParaRPr lang="en-US" sz="1500" kern="1200" dirty="0"/>
        </a:p>
      </dsp:txBody>
      <dsp:txXfrm>
        <a:off x="2432856" y="3711414"/>
        <a:ext cx="949290" cy="949290"/>
      </dsp:txXfrm>
    </dsp:sp>
    <dsp:sp modelId="{C9B1482C-B8B5-41D3-9953-2BA74B5F75E0}">
      <dsp:nvSpPr>
        <dsp:cNvPr id="0" name=""/>
        <dsp:cNvSpPr/>
      </dsp:nvSpPr>
      <dsp:spPr>
        <a:xfrm rot="10852014">
          <a:off x="1514114" y="2402243"/>
          <a:ext cx="679084" cy="41727"/>
        </a:xfrm>
        <a:custGeom>
          <a:avLst/>
          <a:gdLst/>
          <a:ahLst/>
          <a:cxnLst/>
          <a:rect l="0" t="0" r="0" b="0"/>
          <a:pathLst>
            <a:path>
              <a:moveTo>
                <a:pt x="0" y="20863"/>
              </a:moveTo>
              <a:lnTo>
                <a:pt x="679084" y="2086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 rot="10800000">
        <a:off x="1836680" y="2406130"/>
        <a:ext cx="33954" cy="33954"/>
      </dsp:txXfrm>
    </dsp:sp>
    <dsp:sp modelId="{EFE3A59D-FE29-490F-AD0E-E5B6BBA2A164}">
      <dsp:nvSpPr>
        <dsp:cNvPr id="0" name=""/>
        <dsp:cNvSpPr/>
      </dsp:nvSpPr>
      <dsp:spPr>
        <a:xfrm>
          <a:off x="83557" y="1735897"/>
          <a:ext cx="1430688" cy="1342500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Somewhat Negative</a:t>
          </a:r>
          <a:endParaRPr lang="en-US" sz="1500" kern="1200" dirty="0"/>
        </a:p>
      </dsp:txBody>
      <dsp:txXfrm>
        <a:off x="293076" y="1932502"/>
        <a:ext cx="1011650" cy="949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949CDE1-082C-4AD6-B894-9A183BF6685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تحلیل</a:t>
            </a:r>
            <a:r>
              <a:rPr lang="fa-IR" baseline="0" dirty="0" smtClean="0"/>
              <a:t> متن با استفاده از درخت مفهومی جمله-</a:t>
            </a:r>
          </a:p>
          <a:p>
            <a:r>
              <a:rPr lang="fa-IR" baseline="0" dirty="0" smtClean="0"/>
              <a:t>پردازش زبان طبیعی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303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باید از سمت</a:t>
            </a:r>
            <a:r>
              <a:rPr lang="fa-IR" baseline="0" dirty="0" smtClean="0"/>
              <a:t> راست یک بردار </a:t>
            </a:r>
            <a:r>
              <a:rPr lang="en-US" baseline="0" dirty="0" smtClean="0"/>
              <a:t>2d*1 </a:t>
            </a:r>
            <a:r>
              <a:rPr lang="fa-IR" baseline="0" dirty="0" smtClean="0"/>
              <a:t> بدست بیاوریم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915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باید از سمت</a:t>
            </a:r>
            <a:r>
              <a:rPr lang="fa-IR" baseline="0" dirty="0" smtClean="0"/>
              <a:t> راست یک بردار </a:t>
            </a:r>
            <a:r>
              <a:rPr lang="en-US" baseline="0" dirty="0" smtClean="0"/>
              <a:t>2d*1 </a:t>
            </a:r>
            <a:r>
              <a:rPr lang="fa-IR" baseline="0" dirty="0" smtClean="0"/>
              <a:t> بدست بیاوریم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289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Vecavg</a:t>
            </a:r>
            <a:r>
              <a:rPr lang="en-US" dirty="0" smtClean="0"/>
              <a:t> &gt; 73.3</a:t>
            </a:r>
          </a:p>
          <a:p>
            <a:r>
              <a:rPr lang="en-US" dirty="0" smtClean="0"/>
              <a:t>RNN</a:t>
            </a:r>
            <a:r>
              <a:rPr lang="en-US" baseline="0" dirty="0" smtClean="0"/>
              <a:t>     &gt; 79.0</a:t>
            </a:r>
          </a:p>
          <a:p>
            <a:r>
              <a:rPr lang="en-US" baseline="0" dirty="0" smtClean="0"/>
              <a:t>RNTN   &gt; 80.7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807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ساکر</a:t>
            </a:r>
            <a:r>
              <a:rPr lang="fa-IR" baseline="0" dirty="0" smtClean="0"/>
              <a:t> و مانینگ 2013</a:t>
            </a:r>
          </a:p>
          <a:p>
            <a:r>
              <a:rPr lang="fa-IR" baseline="0" dirty="0" smtClean="0"/>
              <a:t>هدف مقاله &gt; طبقه‌بندی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36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تشخیص قطیبت جملات و نگاشت</a:t>
            </a:r>
            <a:r>
              <a:rPr lang="fa-IR" baseline="0" dirty="0" smtClean="0"/>
              <a:t> آنها به 5 طبقه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829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استنفورد</a:t>
            </a:r>
            <a:r>
              <a:rPr lang="fa-IR" baseline="0" dirty="0" smtClean="0"/>
              <a:t> پارسر</a:t>
            </a:r>
          </a:p>
          <a:p>
            <a:r>
              <a:rPr lang="fa-IR" baseline="0" dirty="0" smtClean="0"/>
              <a:t>مکانیکال تورک آمازون</a:t>
            </a:r>
            <a:endParaRPr lang="en-US" baseline="0" dirty="0" smtClean="0"/>
          </a:p>
          <a:p>
            <a:r>
              <a:rPr lang="en-US" dirty="0" smtClean="0"/>
              <a:t>Rotentomatoes.com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16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نمودار میزان پراکندگی قطبیت جملات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601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علوم رایانه</a:t>
            </a:r>
          </a:p>
          <a:p>
            <a:r>
              <a:rPr lang="fa-IR" dirty="0" smtClean="0"/>
              <a:t>هوش مصنوعی</a:t>
            </a:r>
          </a:p>
          <a:p>
            <a:r>
              <a:rPr lang="fa-IR" dirty="0" smtClean="0"/>
              <a:t>زبان</a:t>
            </a:r>
            <a:r>
              <a:rPr lang="fa-IR" baseline="0" dirty="0" smtClean="0"/>
              <a:t> شناسی</a:t>
            </a:r>
          </a:p>
          <a:p>
            <a:r>
              <a:rPr lang="fa-IR" dirty="0" smtClean="0"/>
              <a:t>هدف:</a:t>
            </a:r>
            <a:r>
              <a:rPr lang="fa-IR" baseline="0" dirty="0" smtClean="0"/>
              <a:t> فهمیدن، انجام کارهای تحلیلی مفید</a:t>
            </a:r>
          </a:p>
          <a:p>
            <a:endParaRPr lang="fa-IR" baseline="0" dirty="0" smtClean="0"/>
          </a:p>
          <a:p>
            <a:r>
              <a:rPr lang="fa-IR" baseline="0" dirty="0" smtClean="0"/>
              <a:t>بعدی» مقدمه‌ای بر پردازش زبان طبیعی</a:t>
            </a:r>
            <a:endParaRPr lang="fa-I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05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Opinion Mining and Sentiment Analysis(2008)</a:t>
            </a:r>
          </a:p>
          <a:p>
            <a:r>
              <a:rPr lang="en-US" dirty="0" smtClean="0"/>
              <a:t>From machine learning to machine reasoning(2012)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26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Vecavg</a:t>
            </a:r>
            <a:r>
              <a:rPr lang="en-US" dirty="0" smtClean="0"/>
              <a:t> &gt; 73.3</a:t>
            </a:r>
          </a:p>
          <a:p>
            <a:r>
              <a:rPr lang="en-US" dirty="0" smtClean="0"/>
              <a:t>RNN</a:t>
            </a:r>
            <a:r>
              <a:rPr lang="en-US" baseline="0" dirty="0" smtClean="0"/>
              <a:t>     &gt; 79.0</a:t>
            </a:r>
          </a:p>
          <a:p>
            <a:r>
              <a:rPr lang="en-US" baseline="0" dirty="0" smtClean="0"/>
              <a:t>RNTN   &gt; 80.7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508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Vecavg</a:t>
            </a:r>
            <a:r>
              <a:rPr lang="en-US" dirty="0" smtClean="0"/>
              <a:t> &gt; 73.3</a:t>
            </a:r>
          </a:p>
          <a:p>
            <a:r>
              <a:rPr lang="en-US" dirty="0" smtClean="0"/>
              <a:t>RNN</a:t>
            </a:r>
            <a:r>
              <a:rPr lang="en-US" baseline="0" dirty="0" smtClean="0"/>
              <a:t>     &gt; 79.0</a:t>
            </a:r>
          </a:p>
          <a:p>
            <a:r>
              <a:rPr lang="en-US" baseline="0" dirty="0" smtClean="0"/>
              <a:t>RNTN   &gt; 80.7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97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تشخیص قطیبت جملات و نگاشت</a:t>
            </a:r>
            <a:r>
              <a:rPr lang="fa-IR" baseline="0" dirty="0" smtClean="0"/>
              <a:t> آنها به 5 طبقه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عبارت &gt;</a:t>
            </a:r>
            <a:r>
              <a:rPr lang="fa-IR" baseline="0" dirty="0" smtClean="0"/>
              <a:t> درخت باینری &gt; وکتور کلمه</a:t>
            </a:r>
          </a:p>
          <a:p>
            <a:r>
              <a:rPr lang="fa-IR" baseline="0" dirty="0" smtClean="0"/>
              <a:t>پدر هر گره توسط یک پروسه پایین به بالا با تابع ترکیب مختلف ساخته میشود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48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Vecavg</a:t>
            </a:r>
            <a:r>
              <a:rPr lang="en-US" dirty="0" smtClean="0"/>
              <a:t> &gt; 73.3</a:t>
            </a:r>
          </a:p>
          <a:p>
            <a:r>
              <a:rPr lang="en-US" dirty="0" smtClean="0"/>
              <a:t>RNN</a:t>
            </a:r>
            <a:r>
              <a:rPr lang="en-US" baseline="0" dirty="0" smtClean="0"/>
              <a:t>     &gt; 79.0</a:t>
            </a:r>
          </a:p>
          <a:p>
            <a:r>
              <a:rPr lang="en-US" baseline="0" dirty="0" smtClean="0"/>
              <a:t>RNTN   &gt; 80.7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264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باید از سمت</a:t>
            </a:r>
            <a:r>
              <a:rPr lang="fa-IR" baseline="0" dirty="0" smtClean="0"/>
              <a:t> راست یک بردار </a:t>
            </a:r>
            <a:r>
              <a:rPr lang="en-US" baseline="0" dirty="0" smtClean="0"/>
              <a:t>2d*1 </a:t>
            </a:r>
            <a:r>
              <a:rPr lang="fa-IR" baseline="0" dirty="0" smtClean="0"/>
              <a:t> بدست بیاوریم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9CDE1-082C-4AD6-B894-9A183BF66857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98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8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ADB93A-CDE3-47AF-B665-2394293041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144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EB5723-3AFD-4364-83A5-D2D697CAEF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4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4055E6-E0BF-408B-B895-7E832E8C9C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8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C51CED-F2C4-42CE-B14F-8A6EBC1040E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3EC2C-13CB-4117-B46F-AF48907CDF5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6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DCCF32-EF1F-4674-B61D-5E228E853C7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0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B68AEA-E885-4897-8A06-02D6F3540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1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837CCD-1DAA-40DE-90B7-E95CB8D34A0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48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66D232-BC0A-4EB6-AA0C-8A1317068CB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5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F0D455-FB83-4537-BACF-FFD74235E3A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8DBEDC-8298-4155-9D49-5A1EC5F9950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3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fld id="{8236051E-AD0C-4AB6-9046-A01D8BF0641C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3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2209800"/>
            <a:ext cx="7086600" cy="2209800"/>
          </a:xfrm>
        </p:spPr>
        <p:txBody>
          <a:bodyPr/>
          <a:lstStyle/>
          <a:p>
            <a:pPr eaLnBrk="1" hangingPunct="1"/>
            <a:r>
              <a:rPr lang="en-US" sz="3400" b="1" dirty="0" smtClean="0">
                <a:latin typeface="David" panose="020E0502060401010101" pitchFamily="34" charset="-79"/>
                <a:cs typeface="David" panose="020E0502060401010101" pitchFamily="34" charset="-79"/>
              </a:rPr>
              <a:t>Similar oil well detection </a:t>
            </a:r>
            <a:r>
              <a:rPr lang="en-US" sz="3400" b="1" dirty="0" err="1" smtClean="0">
                <a:latin typeface="David" panose="020E0502060401010101" pitchFamily="34" charset="-79"/>
                <a:cs typeface="David" panose="020E0502060401010101" pitchFamily="34" charset="-79"/>
              </a:rPr>
              <a:t>intelliware</a:t>
            </a:r>
            <a:endParaRPr lang="en-US" altLang="en-US" sz="3400" b="1" dirty="0" smtClean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4572000"/>
            <a:ext cx="6019800" cy="17526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endParaRPr lang="en-US" altLang="en-US" sz="1600" dirty="0" smtClean="0">
              <a:latin typeface="Avenir 85 Heavy" panose="020B0603020203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753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80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57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What is NLP?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38600"/>
          </a:xfrm>
        </p:spPr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NLP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Computer science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Artificial intelligence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Linguistics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entury" panose="02040604050505020304" pitchFamily="18" charset="0"/>
              </a:rPr>
              <a:t>Goal</a:t>
            </a:r>
            <a:r>
              <a:rPr lang="en-US" sz="2400" dirty="0" smtClean="0">
                <a:latin typeface="Century" panose="02040604050505020304" pitchFamily="18" charset="0"/>
              </a:rPr>
              <a:t>:</a:t>
            </a:r>
            <a:r>
              <a:rPr lang="en-US" sz="2000" dirty="0" smtClean="0">
                <a:latin typeface="Century" panose="02040604050505020304" pitchFamily="18" charset="0"/>
              </a:rPr>
              <a:t> For computers to process and “Understand” natural language in order to perform tasks that are useful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Applications</a:t>
            </a:r>
            <a:r>
              <a:rPr lang="en-US" sz="2400" dirty="0" smtClean="0">
                <a:latin typeface="Century" panose="02040604050505020304" pitchFamily="18" charset="0"/>
              </a:rPr>
              <a:t>: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Spell checking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Machine Translation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Q&amp;A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691868"/>
            <a:ext cx="3248025" cy="18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  <a:cs typeface="B Titr" panose="00000700000000000000" pitchFamily="2" charset="-78"/>
              </a:rPr>
              <a:t>What is Sentiment Analysis?</a:t>
            </a:r>
            <a:endParaRPr lang="en-US" dirty="0">
              <a:latin typeface="Century" panose="02040604050505020304" pitchFamily="18" charset="0"/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Determine </a:t>
            </a:r>
            <a:r>
              <a:rPr lang="en-US" dirty="0">
                <a:latin typeface="Century" panose="02040604050505020304" pitchFamily="18" charset="0"/>
              </a:rPr>
              <a:t>the attitude of a </a:t>
            </a:r>
            <a:r>
              <a:rPr lang="en-US" dirty="0" smtClean="0">
                <a:latin typeface="Century" panose="02040604050505020304" pitchFamily="18" charset="0"/>
              </a:rPr>
              <a:t>speaker or writer</a:t>
            </a:r>
          </a:p>
          <a:p>
            <a:r>
              <a:rPr lang="en-US" dirty="0">
                <a:latin typeface="Century" panose="02040604050505020304" pitchFamily="18" charset="0"/>
              </a:rPr>
              <a:t>The attitude may be a judgment or </a:t>
            </a:r>
            <a:r>
              <a:rPr lang="en-US" dirty="0" smtClean="0">
                <a:latin typeface="Century" panose="02040604050505020304" pitchFamily="18" charset="0"/>
              </a:rPr>
              <a:t>evaluation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Example:</a:t>
            </a: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I like …. . </a:t>
            </a:r>
            <a:r>
              <a:rPr lang="en-US" sz="5000" dirty="0" smtClean="0">
                <a:solidFill>
                  <a:srgbClr val="00CC00"/>
                </a:solidFill>
                <a:latin typeface="Century" panose="02040604050505020304" pitchFamily="18" charset="0"/>
              </a:rPr>
              <a:t>*</a:t>
            </a: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I hate … . </a:t>
            </a:r>
            <a:r>
              <a:rPr lang="en-US" sz="5000" dirty="0" smtClean="0">
                <a:solidFill>
                  <a:srgbClr val="FF0000"/>
                </a:solidFill>
                <a:latin typeface="Century" panose="02040604050505020304" pitchFamily="18" charset="0"/>
              </a:rPr>
              <a:t>*</a:t>
            </a:r>
            <a:endParaRPr lang="en-US" sz="5000" dirty="0">
              <a:solidFill>
                <a:srgbClr val="FF0000"/>
              </a:solidFill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64" y="4419600"/>
            <a:ext cx="2509394" cy="17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Why Sentiment Analysis?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entury" panose="02040604050505020304" pitchFamily="18" charset="0"/>
              </a:rPr>
              <a:t>Extremely </a:t>
            </a:r>
            <a:r>
              <a:rPr lang="en-US" sz="2400" dirty="0">
                <a:latin typeface="Century" panose="02040604050505020304" pitchFamily="18" charset="0"/>
              </a:rPr>
              <a:t>useful in social media </a:t>
            </a:r>
            <a:r>
              <a:rPr lang="en-US" sz="2400" dirty="0" smtClean="0">
                <a:latin typeface="Century" panose="02040604050505020304" pitchFamily="18" charset="0"/>
              </a:rPr>
              <a:t>monitoring</a:t>
            </a:r>
          </a:p>
          <a:p>
            <a:r>
              <a:rPr lang="en-US" sz="2400" dirty="0" smtClean="0">
                <a:latin typeface="Century" panose="02040604050505020304" pitchFamily="18" charset="0"/>
              </a:rPr>
              <a:t>Overview </a:t>
            </a:r>
            <a:r>
              <a:rPr lang="en-US" sz="2400" dirty="0">
                <a:latin typeface="Century" panose="02040604050505020304" pitchFamily="18" charset="0"/>
              </a:rPr>
              <a:t>of the wider public opinion behind certain topics</a:t>
            </a:r>
          </a:p>
          <a:p>
            <a:r>
              <a:rPr lang="en-US" sz="2400" dirty="0" smtClean="0">
                <a:latin typeface="Century" panose="02040604050505020304" pitchFamily="18" charset="0"/>
              </a:rPr>
              <a:t>Extract </a:t>
            </a:r>
            <a:r>
              <a:rPr lang="en-US" sz="2400" dirty="0">
                <a:latin typeface="Century" panose="02040604050505020304" pitchFamily="18" charset="0"/>
              </a:rPr>
              <a:t>insights from social </a:t>
            </a:r>
            <a:r>
              <a:rPr lang="en-US" sz="2400" dirty="0" smtClean="0">
                <a:latin typeface="Century" panose="02040604050505020304" pitchFamily="18" charset="0"/>
              </a:rPr>
              <a:t>data</a:t>
            </a:r>
          </a:p>
          <a:p>
            <a:endParaRPr lang="en-US" sz="2400" dirty="0">
              <a:latin typeface="Century" panose="020406040505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3"/>
          <a:stretch/>
        </p:blipFill>
        <p:spPr>
          <a:xfrm>
            <a:off x="4495800" y="3657600"/>
            <a:ext cx="4343400" cy="30811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89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Kinds of Sentiment Analysis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>
                <a:latin typeface="Century" panose="02040604050505020304" pitchFamily="18" charset="0"/>
              </a:rPr>
              <a:t>Document Level Analysis</a:t>
            </a: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Paragraph Level Analysis</a:t>
            </a: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Sentence Level Analysis</a:t>
            </a: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Aspect-based Analysis</a:t>
            </a:r>
          </a:p>
          <a:p>
            <a:pPr lvl="1"/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52" y="4458404"/>
            <a:ext cx="4139648" cy="2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Sentiment Analysis Flowchart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7848600" cy="4038600"/>
          </a:xfrm>
        </p:spPr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Data Collection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Text Preparation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Word Embedding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Sentiment Classification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Presentation of Output </a:t>
            </a:r>
          </a:p>
          <a:p>
            <a:endParaRPr lang="en-US" dirty="0" smtClean="0">
              <a:latin typeface="Century" panose="02040604050505020304" pitchFamily="18" charset="0"/>
            </a:endParaRPr>
          </a:p>
          <a:p>
            <a:pPr lvl="1"/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151" y="5467350"/>
            <a:ext cx="8093449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Sentiment Analysis Issues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 </a:t>
            </a:r>
          </a:p>
          <a:p>
            <a:endParaRPr lang="en-US" dirty="0" smtClean="0">
              <a:latin typeface="Century" panose="02040604050505020304" pitchFamily="18" charset="0"/>
            </a:endParaRPr>
          </a:p>
          <a:p>
            <a:r>
              <a:rPr lang="en-US" dirty="0" smtClean="0">
                <a:latin typeface="Century" panose="02040604050505020304" pitchFamily="18" charset="0"/>
              </a:rPr>
              <a:t>Word Embedding</a:t>
            </a:r>
          </a:p>
          <a:p>
            <a:pPr lvl="1"/>
            <a:r>
              <a:rPr lang="en-US" dirty="0">
                <a:latin typeface="Century" panose="02040604050505020304" pitchFamily="18" charset="0"/>
              </a:rPr>
              <a:t>How do we represent words as a vector</a:t>
            </a:r>
            <a:r>
              <a:rPr lang="en-US" dirty="0" smtClean="0">
                <a:latin typeface="Century" panose="02040604050505020304" pitchFamily="18" charset="0"/>
              </a:rPr>
              <a:t>?</a:t>
            </a:r>
          </a:p>
          <a:p>
            <a:pPr>
              <a:buNone/>
            </a:pPr>
            <a:endParaRPr lang="en-US" dirty="0" smtClean="0">
              <a:latin typeface="Century" panose="02040604050505020304" pitchFamily="18" charset="0"/>
            </a:endParaRPr>
          </a:p>
          <a:p>
            <a:r>
              <a:rPr lang="en-US" dirty="0" smtClean="0">
                <a:latin typeface="Century" panose="02040604050505020304" pitchFamily="18" charset="0"/>
              </a:rPr>
              <a:t>Classification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entury" panose="02040604050505020304" pitchFamily="18" charset="0"/>
              </a:rPr>
              <a:t>How do we map a sentence to a class?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Sentences are often unstructured !</a:t>
            </a:r>
            <a:endParaRPr lang="fa-IR" dirty="0" smtClean="0">
              <a:latin typeface="Century" panose="02040604050505020304" pitchFamily="18" charset="0"/>
            </a:endParaRPr>
          </a:p>
          <a:p>
            <a:pPr lvl="1"/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7151" y="2114550"/>
            <a:ext cx="8093449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entury" panose="02040604050505020304" pitchFamily="18" charset="0"/>
              </a:rPr>
              <a:t>Related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" panose="02040604050505020304" pitchFamily="18" charset="0"/>
              </a:rPr>
              <a:t>Word </a:t>
            </a:r>
            <a:r>
              <a:rPr lang="en-US" dirty="0" smtClean="0">
                <a:latin typeface="Century" panose="02040604050505020304" pitchFamily="18" charset="0"/>
              </a:rPr>
              <a:t>embedding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One hot vector</a:t>
            </a:r>
            <a:endParaRPr lang="en-US" dirty="0">
              <a:latin typeface="Century" panose="02040604050505020304" pitchFamily="18" charset="0"/>
            </a:endParaRPr>
          </a:p>
          <a:p>
            <a:pPr lvl="2"/>
            <a:r>
              <a:rPr lang="en-US" dirty="0">
                <a:latin typeface="Century" panose="02040604050505020304" pitchFamily="18" charset="0"/>
              </a:rPr>
              <a:t>Co-occurrence Matrix</a:t>
            </a:r>
          </a:p>
          <a:p>
            <a:pPr lvl="2"/>
            <a:r>
              <a:rPr lang="en-US" dirty="0">
                <a:latin typeface="Century" panose="02040604050505020304" pitchFamily="18" charset="0"/>
              </a:rPr>
              <a:t>Word2vec (Tomas </a:t>
            </a:r>
            <a:r>
              <a:rPr lang="en-US" dirty="0" err="1">
                <a:latin typeface="Century" panose="02040604050505020304" pitchFamily="18" charset="0"/>
              </a:rPr>
              <a:t>Mikolov</a:t>
            </a:r>
            <a:r>
              <a:rPr lang="en-US" dirty="0">
                <a:latin typeface="Century" panose="02040604050505020304" pitchFamily="18" charset="0"/>
              </a:rPr>
              <a:t>, et </a:t>
            </a:r>
            <a:r>
              <a:rPr lang="en-US" dirty="0" smtClean="0">
                <a:latin typeface="Century" panose="02040604050505020304" pitchFamily="18" charset="0"/>
              </a:rPr>
              <a:t>al. 2013</a:t>
            </a:r>
            <a:r>
              <a:rPr lang="en-US" dirty="0">
                <a:latin typeface="Century" panose="02040604050505020304" pitchFamily="18" charset="0"/>
              </a:rPr>
              <a:t>)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Text Analysis</a:t>
            </a:r>
          </a:p>
          <a:p>
            <a:pPr lvl="2"/>
            <a:r>
              <a:rPr lang="en-US" dirty="0">
                <a:latin typeface="Century" panose="02040604050505020304" pitchFamily="18" charset="0"/>
              </a:rPr>
              <a:t>Bag of Word (Pang &amp; Lee, 2008)</a:t>
            </a:r>
          </a:p>
          <a:p>
            <a:pPr lvl="2"/>
            <a:r>
              <a:rPr lang="en-US" dirty="0">
                <a:latin typeface="Century" panose="02040604050505020304" pitchFamily="18" charset="0"/>
              </a:rPr>
              <a:t>Structure learning</a:t>
            </a:r>
          </a:p>
          <a:p>
            <a:pPr lvl="3"/>
            <a:r>
              <a:rPr lang="en-US" dirty="0">
                <a:latin typeface="Century" panose="02040604050505020304" pitchFamily="18" charset="0"/>
              </a:rPr>
              <a:t>Recurrent neural networks (</a:t>
            </a:r>
            <a:r>
              <a:rPr lang="en-US" dirty="0" err="1">
                <a:latin typeface="Century" panose="02040604050505020304" pitchFamily="18" charset="0"/>
              </a:rPr>
              <a:t>Socher</a:t>
            </a:r>
            <a:r>
              <a:rPr lang="en-US" dirty="0">
                <a:latin typeface="Century" panose="02040604050505020304" pitchFamily="18" charset="0"/>
              </a:rPr>
              <a:t>, 2011)</a:t>
            </a:r>
          </a:p>
          <a:p>
            <a:pPr lvl="3"/>
            <a:r>
              <a:rPr lang="en-US" dirty="0">
                <a:latin typeface="Century" panose="02040604050505020304" pitchFamily="18" charset="0"/>
              </a:rPr>
              <a:t>Matrix-Vector RNNs (</a:t>
            </a:r>
            <a:r>
              <a:rPr lang="en-US" dirty="0" err="1">
                <a:latin typeface="Century" panose="02040604050505020304" pitchFamily="18" charset="0"/>
              </a:rPr>
              <a:t>Socher</a:t>
            </a:r>
            <a:r>
              <a:rPr lang="en-US" dirty="0">
                <a:latin typeface="Century" panose="02040604050505020304" pitchFamily="18" charset="0"/>
              </a:rPr>
              <a:t>, 2012)</a:t>
            </a:r>
          </a:p>
          <a:p>
            <a:pPr lvl="3"/>
            <a:r>
              <a:rPr lang="en-US" dirty="0">
                <a:latin typeface="Century" panose="02040604050505020304" pitchFamily="18" charset="0"/>
              </a:rPr>
              <a:t>RNTN (</a:t>
            </a:r>
            <a:r>
              <a:rPr lang="en-US" dirty="0" err="1">
                <a:latin typeface="Century" panose="02040604050505020304" pitchFamily="18" charset="0"/>
              </a:rPr>
              <a:t>Socher</a:t>
            </a:r>
            <a:r>
              <a:rPr lang="en-US" dirty="0">
                <a:latin typeface="Century" panose="02040604050505020304" pitchFamily="18" charset="0"/>
              </a:rPr>
              <a:t>, 2013)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04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Outline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267200"/>
          </a:xfrm>
        </p:spPr>
        <p:txBody>
          <a:bodyPr/>
          <a:lstStyle/>
          <a:p>
            <a:pPr lvl="1"/>
            <a:r>
              <a:rPr lang="en-US" dirty="0" smtClean="0">
                <a:latin typeface="Century" panose="02040604050505020304" pitchFamily="18" charset="0"/>
              </a:rPr>
              <a:t>What is the purpose?</a:t>
            </a:r>
            <a:endParaRPr lang="en-US" dirty="0" smtClean="0">
              <a:latin typeface="Century" panose="02040604050505020304" pitchFamily="18" charset="0"/>
            </a:endParaRP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What is similarity?</a:t>
            </a:r>
            <a:endParaRPr lang="en-US" dirty="0" smtClean="0">
              <a:latin typeface="Century" panose="02040604050505020304" pitchFamily="18" charset="0"/>
            </a:endParaRP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Why similarity?</a:t>
            </a:r>
            <a:endParaRPr lang="en-US" dirty="0" smtClean="0">
              <a:latin typeface="Century" panose="02040604050505020304" pitchFamily="18" charset="0"/>
            </a:endParaRPr>
          </a:p>
          <a:p>
            <a:pPr lvl="1"/>
            <a:r>
              <a:rPr lang="en-US" dirty="0">
                <a:latin typeface="Century" panose="02040604050505020304" pitchFamily="18" charset="0"/>
              </a:rPr>
              <a:t>Similarity detection </a:t>
            </a:r>
            <a:r>
              <a:rPr lang="en-US" dirty="0" smtClean="0">
                <a:latin typeface="Century" panose="02040604050505020304" pitchFamily="18" charset="0"/>
              </a:rPr>
              <a:t>workflow</a:t>
            </a:r>
            <a:endParaRPr lang="en-US" dirty="0"/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Similarity detection </a:t>
            </a:r>
            <a:r>
              <a:rPr lang="en-US" dirty="0" smtClean="0">
                <a:latin typeface="Century" panose="02040604050505020304" pitchFamily="18" charset="0"/>
              </a:rPr>
              <a:t>Issues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88" y="4982718"/>
            <a:ext cx="4838228" cy="18752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5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Related works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Word embedding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One hot vector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Co-occurrence Matrix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Word2vec (Tomas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Mikolov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et al. 2013)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Text </a:t>
            </a:r>
            <a:r>
              <a:rPr lang="en-US" dirty="0">
                <a:latin typeface="Century" panose="02040604050505020304" pitchFamily="18" charset="0"/>
              </a:rPr>
              <a:t>Analysis</a:t>
            </a:r>
          </a:p>
          <a:p>
            <a:pPr lvl="2"/>
            <a:r>
              <a:rPr lang="en-US" dirty="0">
                <a:solidFill>
                  <a:srgbClr val="00CC00"/>
                </a:solidFill>
                <a:latin typeface="Century" panose="02040604050505020304" pitchFamily="18" charset="0"/>
              </a:rPr>
              <a:t>Bag of </a:t>
            </a:r>
            <a:r>
              <a:rPr lang="en-US" dirty="0" smtClean="0">
                <a:solidFill>
                  <a:srgbClr val="00CC00"/>
                </a:solidFill>
                <a:latin typeface="Century" panose="02040604050505020304" pitchFamily="18" charset="0"/>
              </a:rPr>
              <a:t>Word </a:t>
            </a:r>
            <a:r>
              <a:rPr lang="en-US" dirty="0">
                <a:solidFill>
                  <a:srgbClr val="00CC00"/>
                </a:solidFill>
                <a:latin typeface="Century" panose="02040604050505020304" pitchFamily="18" charset="0"/>
              </a:rPr>
              <a:t>(Pang &amp; Lee, 2008)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Structure learning</a:t>
            </a:r>
          </a:p>
          <a:p>
            <a:pPr lvl="3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Recurrent neural networks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Socher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2011)</a:t>
            </a:r>
          </a:p>
          <a:p>
            <a:pPr lvl="3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Matrix-Vector RNNs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Socher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2012)</a:t>
            </a:r>
          </a:p>
          <a:p>
            <a:pPr lvl="3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RNTN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Socher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2013)</a:t>
            </a: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4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Related works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" panose="02040604050505020304" pitchFamily="18" charset="0"/>
              </a:rPr>
              <a:t>Bag of Words (</a:t>
            </a:r>
            <a:r>
              <a:rPr lang="en-US" dirty="0" err="1">
                <a:latin typeface="Century" panose="02040604050505020304" pitchFamily="18" charset="0"/>
              </a:rPr>
              <a:t>BoW</a:t>
            </a:r>
            <a:r>
              <a:rPr lang="en-US" dirty="0" smtClean="0">
                <a:latin typeface="Century" panose="02040604050505020304" pitchFamily="18" charset="0"/>
              </a:rPr>
              <a:t>)</a:t>
            </a:r>
          </a:p>
          <a:p>
            <a:pPr lvl="2"/>
            <a:endParaRPr lang="en-US" dirty="0" smtClean="0">
              <a:latin typeface="Century" panose="02040604050505020304" pitchFamily="18" charset="0"/>
            </a:endParaRP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Idea: Sentence </a:t>
            </a:r>
            <a:r>
              <a:rPr lang="en-US" dirty="0">
                <a:latin typeface="Century" panose="02040604050505020304" pitchFamily="18" charset="0"/>
              </a:rPr>
              <a:t>is sum of </a:t>
            </a:r>
            <a:r>
              <a:rPr lang="en-US" dirty="0" smtClean="0">
                <a:latin typeface="Century" panose="02040604050505020304" pitchFamily="18" charset="0"/>
              </a:rPr>
              <a:t>words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Ignores </a:t>
            </a:r>
            <a:r>
              <a:rPr lang="en-US" dirty="0">
                <a:latin typeface="Century" panose="02040604050505020304" pitchFamily="18" charset="0"/>
              </a:rPr>
              <a:t>sentence structure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latin typeface="Century" panose="02040604050505020304" pitchFamily="18" charset="0"/>
              </a:rPr>
              <a:t>A simplistic look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Frequent failure is </a:t>
            </a:r>
            <a:r>
              <a:rPr lang="en-US" dirty="0" smtClean="0">
                <a:solidFill>
                  <a:srgbClr val="FF0000"/>
                </a:solidFill>
                <a:latin typeface="Century" panose="02040604050505020304" pitchFamily="18" charset="0"/>
              </a:rPr>
              <a:t>negation</a:t>
            </a:r>
          </a:p>
          <a:p>
            <a:pPr lvl="3"/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most </a:t>
            </a:r>
            <a:r>
              <a:rPr lang="en-US" dirty="0" err="1">
                <a:solidFill>
                  <a:srgbClr val="FF0000"/>
                </a:solidFill>
                <a:latin typeface="Century" panose="02040604050505020304" pitchFamily="18" charset="0"/>
              </a:rPr>
              <a:t>BoW</a:t>
            </a: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 models will classify as positive </a:t>
            </a:r>
            <a:r>
              <a:rPr lang="en-US" dirty="0" smtClean="0">
                <a:solidFill>
                  <a:srgbClr val="FF0000"/>
                </a:solidFill>
                <a:latin typeface="Century" panose="02040604050505020304" pitchFamily="18" charset="0"/>
              </a:rPr>
              <a:t>sentiment</a:t>
            </a:r>
          </a:p>
          <a:p>
            <a:pPr lvl="3"/>
            <a:endParaRPr lang="en-US" dirty="0">
              <a:solidFill>
                <a:srgbClr val="FF0000"/>
              </a:solidFill>
              <a:latin typeface="Century" panose="02040604050505020304" pitchFamily="18" charset="0"/>
            </a:endParaRPr>
          </a:p>
          <a:p>
            <a:pPr lvl="3"/>
            <a:endParaRPr lang="en-US" dirty="0">
              <a:solidFill>
                <a:srgbClr val="FF0000"/>
              </a:solidFill>
              <a:latin typeface="Century" panose="02040604050505020304" pitchFamily="18" charset="0"/>
            </a:endParaRPr>
          </a:p>
          <a:p>
            <a:pPr lvl="2"/>
            <a:endParaRPr lang="en-US" dirty="0">
              <a:solidFill>
                <a:srgbClr val="00B050"/>
              </a:solidFill>
              <a:latin typeface="Century" panose="02040604050505020304" pitchFamily="18" charset="0"/>
            </a:endParaRPr>
          </a:p>
          <a:p>
            <a:pPr lvl="1"/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2209800" y="5410200"/>
            <a:ext cx="4613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entury" panose="02040604050505020304" pitchFamily="18" charset="0"/>
              </a:rPr>
              <a:t>Example:</a:t>
            </a:r>
          </a:p>
          <a:p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 smtClean="0">
                <a:latin typeface="Century" panose="02040604050505020304" pitchFamily="18" charset="0"/>
              </a:rPr>
              <a:t>     The </a:t>
            </a:r>
            <a:r>
              <a:rPr lang="en-US" dirty="0">
                <a:latin typeface="Century" panose="02040604050505020304" pitchFamily="18" charset="0"/>
              </a:rPr>
              <a:t>film </a:t>
            </a:r>
            <a:r>
              <a:rPr lang="en-US" dirty="0">
                <a:solidFill>
                  <a:srgbClr val="FF0000"/>
                </a:solidFill>
                <a:latin typeface="Century" panose="02040604050505020304" pitchFamily="18" charset="0"/>
              </a:rPr>
              <a:t>lacks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intelligence </a:t>
            </a:r>
            <a:r>
              <a:rPr lang="en-US" dirty="0">
                <a:solidFill>
                  <a:schemeClr val="tx2"/>
                </a:solidFill>
                <a:latin typeface="Century" panose="02040604050505020304" pitchFamily="18" charset="0"/>
              </a:rPr>
              <a:t>and</a:t>
            </a:r>
            <a:r>
              <a:rPr lang="en-US" dirty="0">
                <a:solidFill>
                  <a:srgbClr val="00B050"/>
                </a:solidFill>
                <a:latin typeface="Century" panose="02040604050505020304" pitchFamily="18" charset="0"/>
              </a:rPr>
              <a:t> humor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06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Related works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7244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Word embedding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One hot vector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Co-occurrence Matrix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Word2vec (Tomas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Mikolov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et al. 2013)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Text </a:t>
            </a:r>
            <a:r>
              <a:rPr lang="en-US" dirty="0">
                <a:latin typeface="Century" panose="02040604050505020304" pitchFamily="18" charset="0"/>
              </a:rPr>
              <a:t>Analysis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Bag of Word (Pang &amp; Lee, 2008)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Structure learning</a:t>
            </a:r>
          </a:p>
          <a:p>
            <a:pPr lvl="3"/>
            <a:r>
              <a:rPr lang="en-US" dirty="0">
                <a:solidFill>
                  <a:srgbClr val="00CC00"/>
                </a:solidFill>
                <a:latin typeface="Century" panose="02040604050505020304" pitchFamily="18" charset="0"/>
              </a:rPr>
              <a:t>Recursive</a:t>
            </a:r>
            <a:r>
              <a:rPr lang="en-US" dirty="0" smtClean="0">
                <a:solidFill>
                  <a:srgbClr val="00CC00"/>
                </a:solidFill>
                <a:latin typeface="Century" panose="02040604050505020304" pitchFamily="18" charset="0"/>
              </a:rPr>
              <a:t> Neural Networks (</a:t>
            </a:r>
            <a:r>
              <a:rPr lang="en-US" dirty="0" err="1" smtClean="0">
                <a:solidFill>
                  <a:srgbClr val="00CC00"/>
                </a:solidFill>
                <a:latin typeface="Century" panose="02040604050505020304" pitchFamily="18" charset="0"/>
              </a:rPr>
              <a:t>Socher</a:t>
            </a:r>
            <a:r>
              <a:rPr lang="en-US" dirty="0" smtClean="0">
                <a:solidFill>
                  <a:srgbClr val="00CC00"/>
                </a:solidFill>
                <a:latin typeface="Century" panose="02040604050505020304" pitchFamily="18" charset="0"/>
              </a:rPr>
              <a:t>, 2011)</a:t>
            </a:r>
          </a:p>
          <a:p>
            <a:pPr lvl="3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Matrix-Vector RNNs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Socher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2012)</a:t>
            </a:r>
          </a:p>
          <a:p>
            <a:pPr lvl="3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RNTN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Socher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2013)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76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Model classes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23</a:t>
            </a:fld>
            <a:endParaRPr lang="en-US" altLang="en-US"/>
          </a:p>
        </p:txBody>
      </p:sp>
      <p:graphicFrame>
        <p:nvGraphicFramePr>
          <p:cNvPr id="13" name="Diagram 12"/>
          <p:cNvGraphicFramePr/>
          <p:nvPr>
            <p:extLst/>
          </p:nvPr>
        </p:nvGraphicFramePr>
        <p:xfrm>
          <a:off x="1524000" y="1752600"/>
          <a:ext cx="5791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05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Tree structure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13832"/>
            <a:ext cx="5211582" cy="34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838200" y="365125"/>
            <a:ext cx="71628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latin typeface="Century" panose="02040604050505020304" pitchFamily="18" charset="0"/>
              </a:rPr>
              <a:t>Recursive Neural Network</a:t>
            </a:r>
            <a:endParaRPr lang="en-US" kern="0" dirty="0">
              <a:latin typeface="Century" panose="020406040505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04800" y="1578118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2"/>
            <a:r>
              <a:rPr lang="en-US" kern="0" dirty="0" smtClean="0">
                <a:latin typeface="Century" panose="02040604050505020304" pitchFamily="18" charset="0"/>
              </a:rPr>
              <a:t>Simplest model</a:t>
            </a:r>
          </a:p>
          <a:p>
            <a:pPr lvl="2"/>
            <a:r>
              <a:rPr lang="en-US" kern="0" dirty="0" smtClean="0">
                <a:latin typeface="Century" panose="02040604050505020304" pitchFamily="18" charset="0"/>
              </a:rPr>
              <a:t>Single neural network layer</a:t>
            </a:r>
          </a:p>
          <a:p>
            <a:pPr lvl="2"/>
            <a:r>
              <a:rPr lang="en-US" kern="0" dirty="0" smtClean="0">
                <a:latin typeface="Century" panose="02040604050505020304" pitchFamily="18" charset="0"/>
              </a:rPr>
              <a:t>Input is two concatenated word vectors</a:t>
            </a:r>
            <a:endParaRPr lang="en-US" kern="0" dirty="0">
              <a:latin typeface="Century" panose="020406040505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1" y="3938178"/>
            <a:ext cx="3962399" cy="833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31259" t="42708" r="44143" b="52084"/>
          <a:stretch/>
        </p:blipFill>
        <p:spPr>
          <a:xfrm>
            <a:off x="761999" y="5257800"/>
            <a:ext cx="3200401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/>
          <a:srcRect l="57285" t="39623" r="15664" b="26139"/>
          <a:stretch/>
        </p:blipFill>
        <p:spPr>
          <a:xfrm>
            <a:off x="4800600" y="3124200"/>
            <a:ext cx="439038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RNN Works?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12" name="Picture 5" descr="C:\Users\Guest\Desktop\New folder\55.jpg"/>
          <p:cNvPicPr>
            <a:picLocks noChangeAspect="1" noChangeArrowheads="1"/>
          </p:cNvPicPr>
          <p:nvPr/>
        </p:nvPicPr>
        <p:blipFill>
          <a:blip r:embed="rId2" cstate="print"/>
          <a:srcRect l="55145" t="21997" r="20885" b="38187"/>
          <a:stretch>
            <a:fillRect/>
          </a:stretch>
        </p:blipFill>
        <p:spPr bwMode="auto">
          <a:xfrm>
            <a:off x="533400" y="4295000"/>
            <a:ext cx="2133600" cy="1094601"/>
          </a:xfrm>
          <a:prstGeom prst="rect">
            <a:avLst/>
          </a:prstGeom>
          <a:noFill/>
        </p:spPr>
      </p:pic>
      <p:pic>
        <p:nvPicPr>
          <p:cNvPr id="13" name="Picture 4" descr="C:\Users\Guest\Desktop\New folder\44.jpg"/>
          <p:cNvPicPr>
            <a:picLocks noChangeAspect="1" noChangeArrowheads="1"/>
          </p:cNvPicPr>
          <p:nvPr/>
        </p:nvPicPr>
        <p:blipFill>
          <a:blip r:embed="rId3" cstate="print"/>
          <a:srcRect l="20903" t="86882" r="54271" b="2796"/>
          <a:stretch>
            <a:fillRect/>
          </a:stretch>
        </p:blipFill>
        <p:spPr bwMode="auto">
          <a:xfrm rot="5400000">
            <a:off x="2362200" y="4018002"/>
            <a:ext cx="2209800" cy="533400"/>
          </a:xfrm>
          <a:prstGeom prst="rect">
            <a:avLst/>
          </a:prstGeom>
          <a:noFill/>
        </p:spPr>
      </p:pic>
      <p:pic>
        <p:nvPicPr>
          <p:cNvPr id="14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0320" t="67711" r="63688" b="23441"/>
          <a:stretch>
            <a:fillRect/>
          </a:stretch>
        </p:blipFill>
        <p:spPr bwMode="auto">
          <a:xfrm>
            <a:off x="2667000" y="4780002"/>
            <a:ext cx="533400" cy="4572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420790" y="53134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9000" y="526500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7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 rot="5400000">
            <a:off x="1943100" y="3571101"/>
            <a:ext cx="609600" cy="40386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887390" y="581900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/>
          <a:srcRect l="57285" t="39623" r="15664" b="26139"/>
          <a:stretch/>
        </p:blipFill>
        <p:spPr>
          <a:xfrm>
            <a:off x="4800600" y="3124200"/>
            <a:ext cx="4390380" cy="3124200"/>
          </a:xfrm>
          <a:prstGeom prst="rect">
            <a:avLst/>
          </a:prstGeom>
        </p:spPr>
      </p:pic>
      <p:pic>
        <p:nvPicPr>
          <p:cNvPr id="21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>
            <a:off x="3657600" y="3318462"/>
            <a:ext cx="147402" cy="976538"/>
          </a:xfrm>
          <a:prstGeom prst="rect">
            <a:avLst/>
          </a:prstGeom>
          <a:noFill/>
        </p:spPr>
      </p:pic>
      <p:pic>
        <p:nvPicPr>
          <p:cNvPr id="22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>
            <a:off x="3657600" y="4343400"/>
            <a:ext cx="147402" cy="976538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810000" y="35814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very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810000" y="45074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good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343400" y="475220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67200" y="379423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Related works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7244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Word embedding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One hot vector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Co-occurrence Matrix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Word2vec (Tomas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Mikolov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et al. 2013)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Text </a:t>
            </a:r>
            <a:r>
              <a:rPr lang="en-US" dirty="0">
                <a:latin typeface="Century" panose="02040604050505020304" pitchFamily="18" charset="0"/>
              </a:rPr>
              <a:t>Analysis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Bag of Word (Pang &amp; Lee, 2008)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Structure learning</a:t>
            </a:r>
          </a:p>
          <a:p>
            <a:pPr lvl="3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Recurrent neural networks 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Socher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2011)</a:t>
            </a:r>
          </a:p>
          <a:p>
            <a:pPr lvl="3"/>
            <a:r>
              <a:rPr lang="en-US" dirty="0" smtClean="0">
                <a:solidFill>
                  <a:srgbClr val="00CC00"/>
                </a:solidFill>
                <a:latin typeface="Century" panose="02040604050505020304" pitchFamily="18" charset="0"/>
              </a:rPr>
              <a:t>Matrix-Vector RNNs </a:t>
            </a:r>
            <a:r>
              <a:rPr lang="en-US" dirty="0">
                <a:solidFill>
                  <a:srgbClr val="00CC00"/>
                </a:solidFill>
                <a:latin typeface="Century" panose="02040604050505020304" pitchFamily="18" charset="0"/>
              </a:rPr>
              <a:t>(</a:t>
            </a:r>
            <a:r>
              <a:rPr lang="en-US" dirty="0" err="1">
                <a:solidFill>
                  <a:srgbClr val="00CC00"/>
                </a:solidFill>
                <a:latin typeface="Century" panose="02040604050505020304" pitchFamily="18" charset="0"/>
              </a:rPr>
              <a:t>Socher</a:t>
            </a:r>
            <a:r>
              <a:rPr lang="en-US" dirty="0">
                <a:solidFill>
                  <a:srgbClr val="00CC00"/>
                </a:solidFill>
                <a:latin typeface="Century" panose="02040604050505020304" pitchFamily="18" charset="0"/>
              </a:rPr>
              <a:t>, </a:t>
            </a:r>
            <a:r>
              <a:rPr lang="en-US" dirty="0" smtClean="0">
                <a:solidFill>
                  <a:srgbClr val="00CC00"/>
                </a:solidFill>
                <a:latin typeface="Century" panose="02040604050505020304" pitchFamily="18" charset="0"/>
              </a:rPr>
              <a:t>2012)</a:t>
            </a:r>
          </a:p>
          <a:p>
            <a:pPr lvl="3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RNTN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Socher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2013)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0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86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Matrix-Vector RNN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200" y="1752600"/>
            <a:ext cx="10515600" cy="4351338"/>
          </a:xfrm>
        </p:spPr>
        <p:txBody>
          <a:bodyPr>
            <a:normAutofit/>
          </a:bodyPr>
          <a:lstStyle/>
          <a:p>
            <a:pPr lvl="2"/>
            <a:r>
              <a:rPr lang="en-US" dirty="0" smtClean="0">
                <a:latin typeface="Century" panose="02040604050505020304" pitchFamily="18" charset="0"/>
              </a:rPr>
              <a:t>Each word is a (vector, matrix) pair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Recursive network to combine (b, B) and (c, C)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Single layer can model interactions</a:t>
            </a: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 smtClean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 smtClean="0">
              <a:latin typeface="Century" panose="02040604050505020304" pitchFamily="18" charset="0"/>
            </a:endParaRPr>
          </a:p>
          <a:p>
            <a:pPr marL="0" indent="0">
              <a:buNone/>
            </a:pP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l="46208" t="42708" r="29418" b="27629"/>
          <a:stretch/>
        </p:blipFill>
        <p:spPr>
          <a:xfrm>
            <a:off x="5638800" y="3657600"/>
            <a:ext cx="28956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22475" t="76935" r="26574" b="9375"/>
          <a:stretch/>
        </p:blipFill>
        <p:spPr>
          <a:xfrm>
            <a:off x="-168966" y="4876800"/>
            <a:ext cx="6052932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/>
          <a:srcRect l="31259" t="42708" r="44143" b="52084"/>
          <a:stretch/>
        </p:blipFill>
        <p:spPr>
          <a:xfrm>
            <a:off x="685799" y="6172200"/>
            <a:ext cx="320040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MV-RNN Works?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46208" t="42708" r="29418" b="27629"/>
          <a:stretch/>
        </p:blipFill>
        <p:spPr>
          <a:xfrm>
            <a:off x="6096000" y="1447800"/>
            <a:ext cx="267286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/>
          <a:srcRect l="22475" t="76935" r="51087" b="9375"/>
          <a:stretch/>
        </p:blipFill>
        <p:spPr>
          <a:xfrm>
            <a:off x="-168966" y="1905000"/>
            <a:ext cx="3140766" cy="914400"/>
          </a:xfrm>
          <a:prstGeom prst="rect">
            <a:avLst/>
          </a:prstGeom>
        </p:spPr>
      </p:pic>
      <p:pic>
        <p:nvPicPr>
          <p:cNvPr id="9" name="Picture 5" descr="C:\Users\Guest\Desktop\New folder\55.jpg"/>
          <p:cNvPicPr>
            <a:picLocks noChangeAspect="1" noChangeArrowheads="1"/>
          </p:cNvPicPr>
          <p:nvPr/>
        </p:nvPicPr>
        <p:blipFill>
          <a:blip r:embed="rId4" cstate="print"/>
          <a:srcRect l="55145" t="21997" r="20885" b="38187"/>
          <a:stretch>
            <a:fillRect/>
          </a:stretch>
        </p:blipFill>
        <p:spPr bwMode="auto">
          <a:xfrm>
            <a:off x="1600200" y="4419599"/>
            <a:ext cx="2133600" cy="1094601"/>
          </a:xfrm>
          <a:prstGeom prst="rect">
            <a:avLst/>
          </a:prstGeom>
          <a:noFill/>
        </p:spPr>
      </p:pic>
      <p:pic>
        <p:nvPicPr>
          <p:cNvPr id="10" name="Picture 4" descr="C:\Users\Guest\Desktop\New folder\44.jpg"/>
          <p:cNvPicPr>
            <a:picLocks noChangeAspect="1" noChangeArrowheads="1"/>
          </p:cNvPicPr>
          <p:nvPr/>
        </p:nvPicPr>
        <p:blipFill>
          <a:blip r:embed="rId5" cstate="print"/>
          <a:srcRect l="20903" t="86882" r="54271" b="2796"/>
          <a:stretch>
            <a:fillRect/>
          </a:stretch>
        </p:blipFill>
        <p:spPr bwMode="auto">
          <a:xfrm rot="5400000">
            <a:off x="5232627" y="4671426"/>
            <a:ext cx="1193346" cy="533400"/>
          </a:xfrm>
          <a:prstGeom prst="rect">
            <a:avLst/>
          </a:prstGeom>
          <a:noFill/>
        </p:spPr>
      </p:pic>
      <p:pic>
        <p:nvPicPr>
          <p:cNvPr id="11" name="Picture 2" descr="C:\Users\Guest\Desktop\New folder\mul.jpg"/>
          <p:cNvPicPr>
            <a:picLocks noChangeAspect="1" noChangeArrowheads="1"/>
          </p:cNvPicPr>
          <p:nvPr/>
        </p:nvPicPr>
        <p:blipFill>
          <a:blip r:embed="rId6" cstate="print"/>
          <a:srcRect l="30320" t="67711" r="63688" b="23441"/>
          <a:stretch>
            <a:fillRect/>
          </a:stretch>
        </p:blipFill>
        <p:spPr bwMode="auto">
          <a:xfrm>
            <a:off x="3733800" y="4904601"/>
            <a:ext cx="533400" cy="457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87590" y="543800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0477" y="5389602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5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7" cstate="print"/>
          <a:srcRect l="69231"/>
          <a:stretch>
            <a:fillRect/>
          </a:stretch>
        </p:blipFill>
        <p:spPr bwMode="auto">
          <a:xfrm>
            <a:off x="6109077" y="3339061"/>
            <a:ext cx="147402" cy="976538"/>
          </a:xfrm>
          <a:prstGeom prst="rect">
            <a:avLst/>
          </a:prstGeom>
          <a:noFill/>
        </p:spPr>
      </p:pic>
      <p:pic>
        <p:nvPicPr>
          <p:cNvPr id="16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7" cstate="print"/>
          <a:srcRect l="69231"/>
          <a:stretch>
            <a:fillRect/>
          </a:stretch>
        </p:blipFill>
        <p:spPr bwMode="auto">
          <a:xfrm>
            <a:off x="6109077" y="4467999"/>
            <a:ext cx="147402" cy="97653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261477" y="36414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261477" y="470826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good</a:t>
            </a:r>
            <a:endParaRPr lang="en-US" b="1" dirty="0"/>
          </a:p>
        </p:txBody>
      </p:sp>
      <p:pic>
        <p:nvPicPr>
          <p:cNvPr id="19" name="Picture 5" descr="C:\Users\Guest\Desktop\New folder\55.jpg"/>
          <p:cNvPicPr>
            <a:picLocks noChangeAspect="1" noChangeArrowheads="1"/>
          </p:cNvPicPr>
          <p:nvPr/>
        </p:nvPicPr>
        <p:blipFill>
          <a:blip r:embed="rId4" cstate="print"/>
          <a:srcRect l="55145" t="21997" r="20885" b="38187"/>
          <a:stretch>
            <a:fillRect/>
          </a:stretch>
        </p:blipFill>
        <p:spPr bwMode="auto">
          <a:xfrm>
            <a:off x="4325809" y="3248799"/>
            <a:ext cx="1053466" cy="1094601"/>
          </a:xfrm>
          <a:prstGeom prst="rect">
            <a:avLst/>
          </a:prstGeom>
          <a:noFill/>
        </p:spPr>
      </p:pic>
      <p:pic>
        <p:nvPicPr>
          <p:cNvPr id="20" name="Picture 5" descr="C:\Users\Guest\Desktop\New folder\55.jpg"/>
          <p:cNvPicPr>
            <a:picLocks noChangeAspect="1" noChangeArrowheads="1"/>
          </p:cNvPicPr>
          <p:nvPr/>
        </p:nvPicPr>
        <p:blipFill>
          <a:blip r:embed="rId4" cstate="print"/>
          <a:srcRect l="55145" t="21997" r="20885" b="38187"/>
          <a:stretch>
            <a:fillRect/>
          </a:stretch>
        </p:blipFill>
        <p:spPr bwMode="auto">
          <a:xfrm>
            <a:off x="4330264" y="4391799"/>
            <a:ext cx="1053466" cy="1094601"/>
          </a:xfrm>
          <a:prstGeom prst="rect">
            <a:avLst/>
          </a:prstGeom>
          <a:noFill/>
        </p:spPr>
      </p:pic>
      <p:pic>
        <p:nvPicPr>
          <p:cNvPr id="21" name="Picture 4" descr="C:\Users\Guest\Desktop\New folder\44.jpg"/>
          <p:cNvPicPr>
            <a:picLocks noChangeAspect="1" noChangeArrowheads="1"/>
          </p:cNvPicPr>
          <p:nvPr/>
        </p:nvPicPr>
        <p:blipFill>
          <a:blip r:embed="rId5" cstate="print"/>
          <a:srcRect l="20903" t="86882" r="54271" b="2796"/>
          <a:stretch>
            <a:fillRect/>
          </a:stretch>
        </p:blipFill>
        <p:spPr bwMode="auto">
          <a:xfrm rot="5400000">
            <a:off x="5232627" y="3528426"/>
            <a:ext cx="1193346" cy="5334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925990" y="41910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53000" y="41148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3000" y="524576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77345" y="355359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good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511566" y="469659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Goal?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23" y="3581400"/>
            <a:ext cx="671047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7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MV-RNN Works?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46208" t="42708" r="29418" b="27629"/>
          <a:stretch/>
        </p:blipFill>
        <p:spPr>
          <a:xfrm>
            <a:off x="6096000" y="1295400"/>
            <a:ext cx="267286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l="22475" t="76935" r="51087" b="9375"/>
          <a:stretch/>
        </p:blipFill>
        <p:spPr>
          <a:xfrm>
            <a:off x="-168966" y="1905000"/>
            <a:ext cx="3140766" cy="914400"/>
          </a:xfrm>
          <a:prstGeom prst="rect">
            <a:avLst/>
          </a:prstGeom>
        </p:spPr>
      </p:pic>
      <p:pic>
        <p:nvPicPr>
          <p:cNvPr id="9" name="Picture 5" descr="C:\Users\Guest\Desktop\New folder\55.jpg"/>
          <p:cNvPicPr>
            <a:picLocks noChangeAspect="1" noChangeArrowheads="1"/>
          </p:cNvPicPr>
          <p:nvPr/>
        </p:nvPicPr>
        <p:blipFill>
          <a:blip r:embed="rId3" cstate="print"/>
          <a:srcRect l="55145" t="21997" r="20885" b="38187"/>
          <a:stretch>
            <a:fillRect/>
          </a:stretch>
        </p:blipFill>
        <p:spPr bwMode="auto">
          <a:xfrm>
            <a:off x="1600200" y="4419599"/>
            <a:ext cx="2133600" cy="1094601"/>
          </a:xfrm>
          <a:prstGeom prst="rect">
            <a:avLst/>
          </a:prstGeom>
          <a:noFill/>
        </p:spPr>
      </p:pic>
      <p:pic>
        <p:nvPicPr>
          <p:cNvPr id="11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0320" t="67711" r="63688" b="23441"/>
          <a:stretch>
            <a:fillRect/>
          </a:stretch>
        </p:blipFill>
        <p:spPr bwMode="auto">
          <a:xfrm>
            <a:off x="3733800" y="4904601"/>
            <a:ext cx="533400" cy="457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87590" y="543800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5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>
            <a:off x="6109077" y="3339061"/>
            <a:ext cx="147402" cy="97653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261477" y="364146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very</a:t>
            </a:r>
            <a:endParaRPr lang="en-US" b="1" dirty="0"/>
          </a:p>
        </p:txBody>
      </p:sp>
      <p:pic>
        <p:nvPicPr>
          <p:cNvPr id="19" name="Picture 5" descr="C:\Users\Guest\Desktop\New folder\55.jpg"/>
          <p:cNvPicPr>
            <a:picLocks noChangeAspect="1" noChangeArrowheads="1"/>
          </p:cNvPicPr>
          <p:nvPr/>
        </p:nvPicPr>
        <p:blipFill>
          <a:blip r:embed="rId3" cstate="print"/>
          <a:srcRect l="55145" t="21997" r="20885" b="38187"/>
          <a:stretch>
            <a:fillRect/>
          </a:stretch>
        </p:blipFill>
        <p:spPr bwMode="auto">
          <a:xfrm>
            <a:off x="4325809" y="3248799"/>
            <a:ext cx="1053466" cy="1094601"/>
          </a:xfrm>
          <a:prstGeom prst="rect">
            <a:avLst/>
          </a:prstGeom>
          <a:noFill/>
        </p:spPr>
      </p:pic>
      <p:pic>
        <p:nvPicPr>
          <p:cNvPr id="21" name="Picture 4" descr="C:\Users\Guest\Desktop\New folder\44.jpg"/>
          <p:cNvPicPr>
            <a:picLocks noChangeAspect="1" noChangeArrowheads="1"/>
          </p:cNvPicPr>
          <p:nvPr/>
        </p:nvPicPr>
        <p:blipFill>
          <a:blip r:embed="rId6" cstate="print"/>
          <a:srcRect l="20903" t="86882" r="54271" b="2796"/>
          <a:stretch>
            <a:fillRect/>
          </a:stretch>
        </p:blipFill>
        <p:spPr bwMode="auto">
          <a:xfrm rot="5400000">
            <a:off x="5232627" y="3528426"/>
            <a:ext cx="1193346" cy="5334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925990" y="41910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53000" y="41148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77345" y="355359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59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MV-RNN Works?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46208" t="42708" r="29418" b="27629"/>
          <a:stretch/>
        </p:blipFill>
        <p:spPr>
          <a:xfrm>
            <a:off x="6096000" y="1295400"/>
            <a:ext cx="267286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l="22475" t="76935" r="51087" b="9375"/>
          <a:stretch/>
        </p:blipFill>
        <p:spPr>
          <a:xfrm>
            <a:off x="-168966" y="1905000"/>
            <a:ext cx="3140766" cy="914400"/>
          </a:xfrm>
          <a:prstGeom prst="rect">
            <a:avLst/>
          </a:prstGeom>
        </p:spPr>
      </p:pic>
      <p:pic>
        <p:nvPicPr>
          <p:cNvPr id="9" name="Picture 5" descr="C:\Users\Guest\Desktop\New folder\55.jpg"/>
          <p:cNvPicPr>
            <a:picLocks noChangeAspect="1" noChangeArrowheads="1"/>
          </p:cNvPicPr>
          <p:nvPr/>
        </p:nvPicPr>
        <p:blipFill>
          <a:blip r:embed="rId3" cstate="print"/>
          <a:srcRect l="55145" t="21997" r="20885" b="38187"/>
          <a:stretch>
            <a:fillRect/>
          </a:stretch>
        </p:blipFill>
        <p:spPr bwMode="auto">
          <a:xfrm>
            <a:off x="1600200" y="4419599"/>
            <a:ext cx="2133600" cy="1094601"/>
          </a:xfrm>
          <a:prstGeom prst="rect">
            <a:avLst/>
          </a:prstGeom>
          <a:noFill/>
        </p:spPr>
      </p:pic>
      <p:pic>
        <p:nvPicPr>
          <p:cNvPr id="11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0320" t="67711" r="63688" b="23441"/>
          <a:stretch>
            <a:fillRect/>
          </a:stretch>
        </p:blipFill>
        <p:spPr bwMode="auto">
          <a:xfrm>
            <a:off x="3733800" y="4904601"/>
            <a:ext cx="533400" cy="457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87590" y="543800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21" name="Picture 4" descr="C:\Users\Guest\Desktop\New folder\44.jpg"/>
          <p:cNvPicPr>
            <a:picLocks noChangeAspect="1" noChangeArrowheads="1"/>
          </p:cNvPicPr>
          <p:nvPr/>
        </p:nvPicPr>
        <p:blipFill>
          <a:blip r:embed="rId5" cstate="print"/>
          <a:srcRect l="20903" t="86882" r="54271" b="2796"/>
          <a:stretch>
            <a:fillRect/>
          </a:stretch>
        </p:blipFill>
        <p:spPr bwMode="auto">
          <a:xfrm rot="5400000">
            <a:off x="5232627" y="3528426"/>
            <a:ext cx="1193346" cy="5334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925990" y="41910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6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MV-RNN Works?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46208" t="42708" r="29418" b="27629"/>
          <a:stretch/>
        </p:blipFill>
        <p:spPr>
          <a:xfrm>
            <a:off x="6096000" y="1295400"/>
            <a:ext cx="267286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l="22475" t="76935" r="51087" b="9375"/>
          <a:stretch/>
        </p:blipFill>
        <p:spPr>
          <a:xfrm>
            <a:off x="-168966" y="1905000"/>
            <a:ext cx="3140766" cy="914400"/>
          </a:xfrm>
          <a:prstGeom prst="rect">
            <a:avLst/>
          </a:prstGeom>
        </p:spPr>
      </p:pic>
      <p:pic>
        <p:nvPicPr>
          <p:cNvPr id="9" name="Picture 5" descr="C:\Users\Guest\Desktop\New folder\55.jpg"/>
          <p:cNvPicPr>
            <a:picLocks noChangeAspect="1" noChangeArrowheads="1"/>
          </p:cNvPicPr>
          <p:nvPr/>
        </p:nvPicPr>
        <p:blipFill>
          <a:blip r:embed="rId3" cstate="print"/>
          <a:srcRect l="55145" t="21997" r="20885" b="38187"/>
          <a:stretch>
            <a:fillRect/>
          </a:stretch>
        </p:blipFill>
        <p:spPr bwMode="auto">
          <a:xfrm>
            <a:off x="1600200" y="4419599"/>
            <a:ext cx="2133600" cy="1094601"/>
          </a:xfrm>
          <a:prstGeom prst="rect">
            <a:avLst/>
          </a:prstGeom>
          <a:noFill/>
        </p:spPr>
      </p:pic>
      <p:pic>
        <p:nvPicPr>
          <p:cNvPr id="10" name="Picture 4" descr="C:\Users\Guest\Desktop\New folder\44.jpg"/>
          <p:cNvPicPr>
            <a:picLocks noChangeAspect="1" noChangeArrowheads="1"/>
          </p:cNvPicPr>
          <p:nvPr/>
        </p:nvPicPr>
        <p:blipFill>
          <a:blip r:embed="rId4" cstate="print"/>
          <a:srcRect l="20903" t="86882" r="54271" b="2796"/>
          <a:stretch>
            <a:fillRect/>
          </a:stretch>
        </p:blipFill>
        <p:spPr bwMode="auto">
          <a:xfrm rot="5400000">
            <a:off x="5232627" y="4671426"/>
            <a:ext cx="1193346" cy="533400"/>
          </a:xfrm>
          <a:prstGeom prst="rect">
            <a:avLst/>
          </a:prstGeom>
          <a:noFill/>
        </p:spPr>
      </p:pic>
      <p:pic>
        <p:nvPicPr>
          <p:cNvPr id="11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0320" t="67711" r="63688" b="23441"/>
          <a:stretch>
            <a:fillRect/>
          </a:stretch>
        </p:blipFill>
        <p:spPr bwMode="auto">
          <a:xfrm>
            <a:off x="3733800" y="4904601"/>
            <a:ext cx="533400" cy="457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87590" y="543800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0477" y="5389602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6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6" cstate="print"/>
          <a:srcRect l="69231"/>
          <a:stretch>
            <a:fillRect/>
          </a:stretch>
        </p:blipFill>
        <p:spPr bwMode="auto">
          <a:xfrm>
            <a:off x="6109077" y="4467999"/>
            <a:ext cx="147402" cy="97653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261477" y="470826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good</a:t>
            </a:r>
            <a:endParaRPr lang="en-US" b="1" dirty="0"/>
          </a:p>
        </p:txBody>
      </p:sp>
      <p:pic>
        <p:nvPicPr>
          <p:cNvPr id="20" name="Picture 5" descr="C:\Users\Guest\Desktop\New folder\55.jpg"/>
          <p:cNvPicPr>
            <a:picLocks noChangeAspect="1" noChangeArrowheads="1"/>
          </p:cNvPicPr>
          <p:nvPr/>
        </p:nvPicPr>
        <p:blipFill>
          <a:blip r:embed="rId3" cstate="print"/>
          <a:srcRect l="55145" t="21997" r="20885" b="38187"/>
          <a:stretch>
            <a:fillRect/>
          </a:stretch>
        </p:blipFill>
        <p:spPr bwMode="auto">
          <a:xfrm>
            <a:off x="4330264" y="4391799"/>
            <a:ext cx="1053466" cy="1094601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4953000" y="524576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11566" y="469659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very</a:t>
            </a:r>
            <a:endParaRPr lang="en-US" b="1" dirty="0"/>
          </a:p>
        </p:txBody>
      </p:sp>
      <p:pic>
        <p:nvPicPr>
          <p:cNvPr id="27" name="Picture 4" descr="C:\Users\Guest\Desktop\New folder\44.jpg"/>
          <p:cNvPicPr>
            <a:picLocks noChangeAspect="1" noChangeArrowheads="1"/>
          </p:cNvPicPr>
          <p:nvPr/>
        </p:nvPicPr>
        <p:blipFill>
          <a:blip r:embed="rId4" cstate="print"/>
          <a:srcRect l="20903" t="86882" r="54271" b="2796"/>
          <a:stretch>
            <a:fillRect/>
          </a:stretch>
        </p:blipFill>
        <p:spPr bwMode="auto">
          <a:xfrm rot="5400000">
            <a:off x="5232627" y="3528426"/>
            <a:ext cx="1193346" cy="5334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5925990" y="41910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2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MV-RNN Works?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46208" t="42708" r="29418" b="27629"/>
          <a:stretch/>
        </p:blipFill>
        <p:spPr>
          <a:xfrm>
            <a:off x="6096000" y="1295400"/>
            <a:ext cx="267286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l="22475" t="76935" r="51087" b="9375"/>
          <a:stretch/>
        </p:blipFill>
        <p:spPr>
          <a:xfrm>
            <a:off x="-168966" y="1905000"/>
            <a:ext cx="3140766" cy="914400"/>
          </a:xfrm>
          <a:prstGeom prst="rect">
            <a:avLst/>
          </a:prstGeom>
        </p:spPr>
      </p:pic>
      <p:pic>
        <p:nvPicPr>
          <p:cNvPr id="9" name="Picture 5" descr="C:\Users\Guest\Desktop\New folder\55.jpg"/>
          <p:cNvPicPr>
            <a:picLocks noChangeAspect="1" noChangeArrowheads="1"/>
          </p:cNvPicPr>
          <p:nvPr/>
        </p:nvPicPr>
        <p:blipFill>
          <a:blip r:embed="rId3" cstate="print"/>
          <a:srcRect l="55145" t="21997" r="20885" b="38187"/>
          <a:stretch>
            <a:fillRect/>
          </a:stretch>
        </p:blipFill>
        <p:spPr bwMode="auto">
          <a:xfrm>
            <a:off x="1600200" y="4419599"/>
            <a:ext cx="2133600" cy="1094601"/>
          </a:xfrm>
          <a:prstGeom prst="rect">
            <a:avLst/>
          </a:prstGeom>
          <a:noFill/>
        </p:spPr>
      </p:pic>
      <p:pic>
        <p:nvPicPr>
          <p:cNvPr id="10" name="Picture 4" descr="C:\Users\Guest\Desktop\New folder\44.jpg"/>
          <p:cNvPicPr>
            <a:picLocks noChangeAspect="1" noChangeArrowheads="1"/>
          </p:cNvPicPr>
          <p:nvPr/>
        </p:nvPicPr>
        <p:blipFill>
          <a:blip r:embed="rId4" cstate="print"/>
          <a:srcRect l="20903" t="86882" r="54271" b="2796"/>
          <a:stretch>
            <a:fillRect/>
          </a:stretch>
        </p:blipFill>
        <p:spPr bwMode="auto">
          <a:xfrm rot="5400000">
            <a:off x="5232627" y="4671426"/>
            <a:ext cx="1193346" cy="533400"/>
          </a:xfrm>
          <a:prstGeom prst="rect">
            <a:avLst/>
          </a:prstGeom>
          <a:noFill/>
        </p:spPr>
      </p:pic>
      <p:pic>
        <p:nvPicPr>
          <p:cNvPr id="11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0320" t="67711" r="63688" b="23441"/>
          <a:stretch>
            <a:fillRect/>
          </a:stretch>
        </p:blipFill>
        <p:spPr bwMode="auto">
          <a:xfrm>
            <a:off x="3733800" y="4904601"/>
            <a:ext cx="533400" cy="457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87590" y="543800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0477" y="5389602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27" name="Picture 4" descr="C:\Users\Guest\Desktop\New folder\44.jpg"/>
          <p:cNvPicPr>
            <a:picLocks noChangeAspect="1" noChangeArrowheads="1"/>
          </p:cNvPicPr>
          <p:nvPr/>
        </p:nvPicPr>
        <p:blipFill>
          <a:blip r:embed="rId4" cstate="print"/>
          <a:srcRect l="20903" t="86882" r="54271" b="2796"/>
          <a:stretch>
            <a:fillRect/>
          </a:stretch>
        </p:blipFill>
        <p:spPr bwMode="auto">
          <a:xfrm rot="5400000">
            <a:off x="5232627" y="3528426"/>
            <a:ext cx="1193346" cy="5334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5925990" y="41910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Picture 5" descr="C:\Users\Guest\Desktop\New folder\55.jpg"/>
          <p:cNvPicPr>
            <a:picLocks noChangeAspect="1" noChangeArrowheads="1"/>
          </p:cNvPicPr>
          <p:nvPr/>
        </p:nvPicPr>
        <p:blipFill>
          <a:blip r:embed="rId2" cstate="print"/>
          <a:srcRect l="55145" t="21997" r="20885" b="38187"/>
          <a:stretch>
            <a:fillRect/>
          </a:stretch>
        </p:blipFill>
        <p:spPr bwMode="auto">
          <a:xfrm>
            <a:off x="2743200" y="3914000"/>
            <a:ext cx="2133600" cy="1094601"/>
          </a:xfrm>
          <a:prstGeom prst="rect">
            <a:avLst/>
          </a:prstGeom>
          <a:noFill/>
        </p:spPr>
      </p:pic>
      <p:pic>
        <p:nvPicPr>
          <p:cNvPr id="6" name="Picture 4" descr="C:\Users\Guest\Desktop\New folder\44.jpg"/>
          <p:cNvPicPr>
            <a:picLocks noChangeAspect="1" noChangeArrowheads="1"/>
          </p:cNvPicPr>
          <p:nvPr/>
        </p:nvPicPr>
        <p:blipFill>
          <a:blip r:embed="rId3" cstate="print"/>
          <a:srcRect l="20903" t="86882" r="54271" b="2796"/>
          <a:stretch>
            <a:fillRect/>
          </a:stretch>
        </p:blipFill>
        <p:spPr bwMode="auto">
          <a:xfrm rot="5400000">
            <a:off x="4572000" y="3637002"/>
            <a:ext cx="2209800" cy="533400"/>
          </a:xfrm>
          <a:prstGeom prst="rect">
            <a:avLst/>
          </a:prstGeom>
          <a:noFill/>
        </p:spPr>
      </p:pic>
      <p:pic>
        <p:nvPicPr>
          <p:cNvPr id="7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0320" t="67711" r="63688" b="23441"/>
          <a:stretch>
            <a:fillRect/>
          </a:stretch>
        </p:blipFill>
        <p:spPr bwMode="auto">
          <a:xfrm>
            <a:off x="4876800" y="4399002"/>
            <a:ext cx="533400" cy="457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630590" y="49324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8800" y="488400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0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 rot="5400000">
            <a:off x="4152900" y="3190101"/>
            <a:ext cx="609600" cy="4038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097190" y="543800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MV-RNN Works?</a:t>
            </a: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/>
          <a:srcRect l="46208" t="42708" r="29418" b="27629"/>
          <a:stretch/>
        </p:blipFill>
        <p:spPr>
          <a:xfrm>
            <a:off x="6096000" y="1295400"/>
            <a:ext cx="2672862" cy="1828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/>
          <a:srcRect l="22475" t="76935" r="51087" b="9375"/>
          <a:stretch/>
        </p:blipFill>
        <p:spPr>
          <a:xfrm>
            <a:off x="-168966" y="1905000"/>
            <a:ext cx="314076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MV-RNN Works?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46208" t="42708" r="29418" b="27629"/>
          <a:stretch/>
        </p:blipFill>
        <p:spPr>
          <a:xfrm>
            <a:off x="6096000" y="1295400"/>
            <a:ext cx="267286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/>
          <a:srcRect l="49554" t="76935" r="27355" b="9375"/>
          <a:stretch/>
        </p:blipFill>
        <p:spPr>
          <a:xfrm>
            <a:off x="685800" y="1905000"/>
            <a:ext cx="2743200" cy="914400"/>
          </a:xfrm>
          <a:prstGeom prst="rect">
            <a:avLst/>
          </a:prstGeom>
        </p:spPr>
      </p:pic>
      <p:pic>
        <p:nvPicPr>
          <p:cNvPr id="9" name="Picture 5" descr="C:\Users\Guest\Desktop\New folder\55.jpg"/>
          <p:cNvPicPr>
            <a:picLocks noChangeAspect="1" noChangeArrowheads="1"/>
          </p:cNvPicPr>
          <p:nvPr/>
        </p:nvPicPr>
        <p:blipFill>
          <a:blip r:embed="rId4" cstate="print"/>
          <a:srcRect l="55145" t="21997" r="20885" b="38187"/>
          <a:stretch>
            <a:fillRect/>
          </a:stretch>
        </p:blipFill>
        <p:spPr bwMode="auto">
          <a:xfrm>
            <a:off x="2362200" y="4295000"/>
            <a:ext cx="2133600" cy="1094601"/>
          </a:xfrm>
          <a:prstGeom prst="rect">
            <a:avLst/>
          </a:prstGeom>
          <a:noFill/>
        </p:spPr>
      </p:pic>
      <p:pic>
        <p:nvPicPr>
          <p:cNvPr id="11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0320" t="67711" r="63688" b="23441"/>
          <a:stretch>
            <a:fillRect/>
          </a:stretch>
        </p:blipFill>
        <p:spPr bwMode="auto">
          <a:xfrm>
            <a:off x="4495800" y="4780002"/>
            <a:ext cx="533400" cy="457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249590" y="53134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2877" y="526500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2d*d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5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6" cstate="print"/>
          <a:srcRect l="69231"/>
          <a:stretch>
            <a:fillRect/>
          </a:stretch>
        </p:blipFill>
        <p:spPr bwMode="auto">
          <a:xfrm>
            <a:off x="6261477" y="3214462"/>
            <a:ext cx="147402" cy="976538"/>
          </a:xfrm>
          <a:prstGeom prst="rect">
            <a:avLst/>
          </a:prstGeom>
          <a:noFill/>
        </p:spPr>
      </p:pic>
      <p:pic>
        <p:nvPicPr>
          <p:cNvPr id="16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6" cstate="print"/>
          <a:srcRect l="69231"/>
          <a:stretch>
            <a:fillRect/>
          </a:stretch>
        </p:blipFill>
        <p:spPr bwMode="auto">
          <a:xfrm>
            <a:off x="6261477" y="4343400"/>
            <a:ext cx="147402" cy="97653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413877" y="35168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413877" y="45836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good</a:t>
            </a:r>
            <a:endParaRPr lang="en-US" b="1" dirty="0"/>
          </a:p>
        </p:txBody>
      </p:sp>
      <p:pic>
        <p:nvPicPr>
          <p:cNvPr id="19" name="Picture 5" descr="C:\Users\Guest\Desktop\New folder\55.jpg"/>
          <p:cNvPicPr>
            <a:picLocks noChangeAspect="1" noChangeArrowheads="1"/>
          </p:cNvPicPr>
          <p:nvPr/>
        </p:nvPicPr>
        <p:blipFill>
          <a:blip r:embed="rId4" cstate="print"/>
          <a:srcRect l="55145" t="21997" r="20885" b="38187"/>
          <a:stretch>
            <a:fillRect/>
          </a:stretch>
        </p:blipFill>
        <p:spPr bwMode="auto">
          <a:xfrm>
            <a:off x="5087809" y="3200400"/>
            <a:ext cx="1053466" cy="1094601"/>
          </a:xfrm>
          <a:prstGeom prst="rect">
            <a:avLst/>
          </a:prstGeom>
          <a:noFill/>
        </p:spPr>
      </p:pic>
      <p:pic>
        <p:nvPicPr>
          <p:cNvPr id="20" name="Picture 5" descr="C:\Users\Guest\Desktop\New folder\55.jpg"/>
          <p:cNvPicPr>
            <a:picLocks noChangeAspect="1" noChangeArrowheads="1"/>
          </p:cNvPicPr>
          <p:nvPr/>
        </p:nvPicPr>
        <p:blipFill>
          <a:blip r:embed="rId4" cstate="print"/>
          <a:srcRect l="55145" t="21997" r="20885" b="38187"/>
          <a:stretch>
            <a:fillRect/>
          </a:stretch>
        </p:blipFill>
        <p:spPr bwMode="auto">
          <a:xfrm>
            <a:off x="5092264" y="4267200"/>
            <a:ext cx="1053466" cy="1094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31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MV-RNN Works?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46208" t="42708" r="29418" b="27629"/>
          <a:stretch/>
        </p:blipFill>
        <p:spPr>
          <a:xfrm>
            <a:off x="6096000" y="1295400"/>
            <a:ext cx="267286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/>
          <a:srcRect l="49554" t="76935" r="27355" b="9375"/>
          <a:stretch/>
        </p:blipFill>
        <p:spPr>
          <a:xfrm>
            <a:off x="685800" y="1905000"/>
            <a:ext cx="2743200" cy="914400"/>
          </a:xfrm>
          <a:prstGeom prst="rect">
            <a:avLst/>
          </a:prstGeom>
        </p:spPr>
      </p:pic>
      <p:pic>
        <p:nvPicPr>
          <p:cNvPr id="9" name="Picture 5" descr="C:\Users\Guest\Desktop\New folder\55.jpg"/>
          <p:cNvPicPr>
            <a:picLocks noChangeAspect="1" noChangeArrowheads="1"/>
          </p:cNvPicPr>
          <p:nvPr/>
        </p:nvPicPr>
        <p:blipFill>
          <a:blip r:embed="rId4" cstate="print"/>
          <a:srcRect l="55145" t="21997" r="20885" b="38187"/>
          <a:stretch>
            <a:fillRect/>
          </a:stretch>
        </p:blipFill>
        <p:spPr bwMode="auto">
          <a:xfrm>
            <a:off x="2362200" y="4295000"/>
            <a:ext cx="2133600" cy="1094601"/>
          </a:xfrm>
          <a:prstGeom prst="rect">
            <a:avLst/>
          </a:prstGeom>
          <a:noFill/>
        </p:spPr>
      </p:pic>
      <p:pic>
        <p:nvPicPr>
          <p:cNvPr id="11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0320" t="67711" r="63688" b="23441"/>
          <a:stretch>
            <a:fillRect/>
          </a:stretch>
        </p:blipFill>
        <p:spPr bwMode="auto">
          <a:xfrm>
            <a:off x="4495800" y="4780002"/>
            <a:ext cx="533400" cy="457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249590" y="531340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2877" y="526500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2d*d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5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6" cstate="print"/>
          <a:srcRect l="69231"/>
          <a:stretch>
            <a:fillRect/>
          </a:stretch>
        </p:blipFill>
        <p:spPr bwMode="auto">
          <a:xfrm>
            <a:off x="6261477" y="3214462"/>
            <a:ext cx="147402" cy="976538"/>
          </a:xfrm>
          <a:prstGeom prst="rect">
            <a:avLst/>
          </a:prstGeom>
          <a:noFill/>
        </p:spPr>
      </p:pic>
      <p:pic>
        <p:nvPicPr>
          <p:cNvPr id="16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6" cstate="print"/>
          <a:srcRect l="69231"/>
          <a:stretch>
            <a:fillRect/>
          </a:stretch>
        </p:blipFill>
        <p:spPr bwMode="auto">
          <a:xfrm>
            <a:off x="6261477" y="4343400"/>
            <a:ext cx="147402" cy="97653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413877" y="35168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413877" y="45836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good</a:t>
            </a:r>
            <a:endParaRPr lang="en-US" b="1" dirty="0"/>
          </a:p>
        </p:txBody>
      </p:sp>
      <p:pic>
        <p:nvPicPr>
          <p:cNvPr id="19" name="Picture 5" descr="C:\Users\Guest\Desktop\New folder\55.jpg"/>
          <p:cNvPicPr>
            <a:picLocks noChangeAspect="1" noChangeArrowheads="1"/>
          </p:cNvPicPr>
          <p:nvPr/>
        </p:nvPicPr>
        <p:blipFill>
          <a:blip r:embed="rId4" cstate="print"/>
          <a:srcRect l="55145" t="21997" r="20885" b="38187"/>
          <a:stretch>
            <a:fillRect/>
          </a:stretch>
        </p:blipFill>
        <p:spPr bwMode="auto">
          <a:xfrm>
            <a:off x="5087809" y="3200400"/>
            <a:ext cx="1053466" cy="1094601"/>
          </a:xfrm>
          <a:prstGeom prst="rect">
            <a:avLst/>
          </a:prstGeom>
          <a:noFill/>
        </p:spPr>
      </p:pic>
      <p:pic>
        <p:nvPicPr>
          <p:cNvPr id="20" name="Picture 5" descr="C:\Users\Guest\Desktop\New folder\55.jpg"/>
          <p:cNvPicPr>
            <a:picLocks noChangeAspect="1" noChangeArrowheads="1"/>
          </p:cNvPicPr>
          <p:nvPr/>
        </p:nvPicPr>
        <p:blipFill>
          <a:blip r:embed="rId4" cstate="print"/>
          <a:srcRect l="55145" t="21997" r="20885" b="38187"/>
          <a:stretch>
            <a:fillRect/>
          </a:stretch>
        </p:blipFill>
        <p:spPr bwMode="auto">
          <a:xfrm>
            <a:off x="5092264" y="4267200"/>
            <a:ext cx="1053466" cy="1094601"/>
          </a:xfrm>
          <a:prstGeom prst="rect">
            <a:avLst/>
          </a:prstGeom>
          <a:noFill/>
        </p:spPr>
      </p:pic>
      <p:pic>
        <p:nvPicPr>
          <p:cNvPr id="21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6" cstate="print"/>
          <a:srcRect l="69231"/>
          <a:stretch>
            <a:fillRect/>
          </a:stretch>
        </p:blipFill>
        <p:spPr bwMode="auto">
          <a:xfrm rot="5400000">
            <a:off x="4191000" y="3304401"/>
            <a:ext cx="609600" cy="47244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91000" y="59436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d*d</a:t>
            </a:r>
            <a:endParaRPr lang="en-US" sz="12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8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Related works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7244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Word embedding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One hot vector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Co-occurrence Matrix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Word2vec (Tomas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Mikolov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et al. 2013)</a:t>
            </a:r>
          </a:p>
          <a:p>
            <a:r>
              <a:rPr lang="en-US" dirty="0" smtClean="0">
                <a:latin typeface="Century" panose="02040604050505020304" pitchFamily="18" charset="0"/>
              </a:rPr>
              <a:t>Text </a:t>
            </a:r>
            <a:r>
              <a:rPr lang="en-US" dirty="0">
                <a:latin typeface="Century" panose="02040604050505020304" pitchFamily="18" charset="0"/>
              </a:rPr>
              <a:t>Analysis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Bag of Word (Pang &amp; Lee, 2008)</a:t>
            </a:r>
          </a:p>
          <a:p>
            <a:pPr lvl="2"/>
            <a:r>
              <a:rPr lang="en-US" dirty="0" smtClean="0">
                <a:latin typeface="Century" panose="02040604050505020304" pitchFamily="18" charset="0"/>
              </a:rPr>
              <a:t>Structure learning</a:t>
            </a:r>
          </a:p>
          <a:p>
            <a:pPr lvl="3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Recurrent neural networks 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Socher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2011)</a:t>
            </a:r>
          </a:p>
          <a:p>
            <a:pPr lvl="3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Matrix-Vector RNNs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Socher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2012)</a:t>
            </a:r>
          </a:p>
          <a:p>
            <a:pPr lvl="3"/>
            <a:r>
              <a:rPr lang="en-US" dirty="0" smtClean="0">
                <a:solidFill>
                  <a:srgbClr val="00CC00"/>
                </a:solidFill>
                <a:latin typeface="Century" panose="02040604050505020304" pitchFamily="18" charset="0"/>
              </a:rPr>
              <a:t>RNTN</a:t>
            </a:r>
            <a:r>
              <a:rPr lang="en-US" dirty="0">
                <a:solidFill>
                  <a:srgbClr val="00CC00"/>
                </a:solidFill>
                <a:latin typeface="Century" panose="02040604050505020304" pitchFamily="18" charset="0"/>
              </a:rPr>
              <a:t> (</a:t>
            </a:r>
            <a:r>
              <a:rPr lang="en-US" dirty="0" err="1">
                <a:solidFill>
                  <a:srgbClr val="00CC00"/>
                </a:solidFill>
                <a:latin typeface="Century" panose="02040604050505020304" pitchFamily="18" charset="0"/>
              </a:rPr>
              <a:t>Socher</a:t>
            </a:r>
            <a:r>
              <a:rPr lang="en-US" dirty="0">
                <a:solidFill>
                  <a:srgbClr val="00CC00"/>
                </a:solidFill>
                <a:latin typeface="Century" panose="02040604050505020304" pitchFamily="18" charset="0"/>
              </a:rPr>
              <a:t>, </a:t>
            </a:r>
            <a:r>
              <a:rPr lang="en-US" dirty="0" smtClean="0">
                <a:solidFill>
                  <a:srgbClr val="00CC00"/>
                </a:solidFill>
                <a:latin typeface="Century" panose="02040604050505020304" pitchFamily="18" charset="0"/>
              </a:rPr>
              <a:t>2013)</a:t>
            </a:r>
            <a:endParaRPr lang="en-US" dirty="0">
              <a:solidFill>
                <a:srgbClr val="00CC00"/>
              </a:solidFill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11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20131" t="19792" r="17789" b="-4167"/>
          <a:stretch/>
        </p:blipFill>
        <p:spPr>
          <a:xfrm>
            <a:off x="457200" y="838200"/>
            <a:ext cx="8077200" cy="6172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38</a:t>
            </a:fld>
            <a:endParaRPr lang="en-US" altLang="en-US" dirty="0"/>
          </a:p>
        </p:txBody>
      </p:sp>
      <p:pic>
        <p:nvPicPr>
          <p:cNvPr id="6" name="Picture 2" descr="http://www.socher.org/uploads/Main/RichardSoch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4" y="4038928"/>
            <a:ext cx="1536026" cy="190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nlp.stanford.edu/manning/images/Christopher_Manning_027_132x1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16" y="4623640"/>
            <a:ext cx="1243584" cy="1268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andrew 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2" y="4623640"/>
            <a:ext cx="1219198" cy="1319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6183868"/>
            <a:ext cx="1219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R. </a:t>
            </a:r>
            <a:r>
              <a:rPr lang="en-US" dirty="0" err="1" smtClean="0"/>
              <a:t>Socher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9800" y="6183868"/>
            <a:ext cx="14270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C. Manning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6183868"/>
            <a:ext cx="14843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4380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Model classes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39</a:t>
            </a:fld>
            <a:endParaRPr lang="en-US" altLang="en-US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412931221"/>
              </p:ext>
            </p:extLst>
          </p:nvPr>
        </p:nvGraphicFramePr>
        <p:xfrm>
          <a:off x="1524000" y="1752600"/>
          <a:ext cx="5791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524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Similarity?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measure of how alike two data objects are</a:t>
            </a:r>
          </a:p>
          <a:p>
            <a:r>
              <a:rPr lang="en-US" dirty="0" smtClean="0"/>
              <a:t>Is higher when objects are more alike</a:t>
            </a:r>
          </a:p>
          <a:p>
            <a:r>
              <a:rPr lang="en-US" dirty="0" smtClean="0"/>
              <a:t>Often falls in the range [0,1]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0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Tree structure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13832"/>
            <a:ext cx="5211582" cy="34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11347" t="12500" r="9004" b="-2084"/>
          <a:stretch/>
        </p:blipFill>
        <p:spPr>
          <a:xfrm>
            <a:off x="-242468" y="693840"/>
            <a:ext cx="9386468" cy="59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Compositionality works?</a:t>
            </a: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8662" t="44525" r="59988" b="46000"/>
          <a:stretch/>
        </p:blipFill>
        <p:spPr>
          <a:xfrm>
            <a:off x="1405155" y="4343400"/>
            <a:ext cx="2023845" cy="949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70964" t="48959" r="13324" b="41666"/>
          <a:stretch/>
        </p:blipFill>
        <p:spPr>
          <a:xfrm>
            <a:off x="1256310" y="3505200"/>
            <a:ext cx="2254423" cy="756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71670" t="53126" r="22473" b="42707"/>
          <a:stretch/>
        </p:blipFill>
        <p:spPr>
          <a:xfrm>
            <a:off x="1371600" y="5556772"/>
            <a:ext cx="967070" cy="3868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53880" t="48959" r="29567" b="41666"/>
          <a:stretch/>
        </p:blipFill>
        <p:spPr>
          <a:xfrm>
            <a:off x="1256310" y="2553216"/>
            <a:ext cx="2375058" cy="756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/>
          <a:srcRect l="57285" t="39623" r="15664" b="26139"/>
          <a:stretch/>
        </p:blipFill>
        <p:spPr>
          <a:xfrm>
            <a:off x="4800600" y="1981200"/>
            <a:ext cx="439038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/>
          <a:srcRect l="74012" t="44792" r="17203" b="51042"/>
          <a:stretch/>
        </p:blipFill>
        <p:spPr>
          <a:xfrm>
            <a:off x="1295400" y="6096000"/>
            <a:ext cx="1428751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2" cstate="print"/>
          <a:srcRect l="28662" t="44525" r="59988" b="46000"/>
          <a:stretch/>
        </p:blipFill>
        <p:spPr bwMode="auto">
          <a:xfrm>
            <a:off x="3124200" y="3191367"/>
            <a:ext cx="3429000" cy="160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l="71230" t="48959" r="13324" b="41666"/>
          <a:stretch/>
        </p:blipFill>
        <p:spPr>
          <a:xfrm>
            <a:off x="2819400" y="1690452"/>
            <a:ext cx="3754883" cy="128134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6096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How Compositionality works?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1027" name="Picture 3" descr="C:\Users\Guest\Desktop\New folder\000.jpg"/>
          <p:cNvPicPr>
            <a:picLocks noChangeAspect="1" noChangeArrowheads="1"/>
          </p:cNvPicPr>
          <p:nvPr/>
        </p:nvPicPr>
        <p:blipFill>
          <a:blip r:embed="rId2" cstate="print"/>
          <a:srcRect l="44355" r="19689" b="38064"/>
          <a:stretch>
            <a:fillRect/>
          </a:stretch>
        </p:blipFill>
        <p:spPr bwMode="auto">
          <a:xfrm>
            <a:off x="3139966" y="762000"/>
            <a:ext cx="3200400" cy="3200400"/>
          </a:xfrm>
          <a:prstGeom prst="rect">
            <a:avLst/>
          </a:prstGeom>
          <a:noFill/>
        </p:spPr>
      </p:pic>
      <p:pic>
        <p:nvPicPr>
          <p:cNvPr id="1028" name="Picture 4" descr="C:\Users\Guest\Desktop\New folder\4.jpg"/>
          <p:cNvPicPr>
            <a:picLocks noChangeAspect="1" noChangeArrowheads="1"/>
          </p:cNvPicPr>
          <p:nvPr/>
        </p:nvPicPr>
        <p:blipFill>
          <a:blip r:embed="rId3" cstate="print"/>
          <a:srcRect l="22258" t="88479" r="54628" b="4148"/>
          <a:stretch>
            <a:fillRect/>
          </a:stretch>
        </p:blipFill>
        <p:spPr bwMode="auto">
          <a:xfrm rot="5400000">
            <a:off x="304800" y="5181600"/>
            <a:ext cx="2057400" cy="381000"/>
          </a:xfrm>
          <a:prstGeom prst="rect">
            <a:avLst/>
          </a:prstGeom>
          <a:noFill/>
        </p:spPr>
      </p:pic>
      <p:pic>
        <p:nvPicPr>
          <p:cNvPr id="14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2638098" y="2895600"/>
            <a:ext cx="457200" cy="381000"/>
          </a:xfrm>
          <a:prstGeom prst="rect">
            <a:avLst/>
          </a:prstGeom>
          <a:noFill/>
        </p:spPr>
      </p:pic>
      <p:pic>
        <p:nvPicPr>
          <p:cNvPr id="15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6324600" y="2864068"/>
            <a:ext cx="457200" cy="381000"/>
          </a:xfrm>
          <a:prstGeom prst="rect">
            <a:avLst/>
          </a:prstGeom>
          <a:noFill/>
        </p:spPr>
      </p:pic>
      <p:pic>
        <p:nvPicPr>
          <p:cNvPr id="16" name="Picture 2" descr="C:\Users\Guest\Desktop\New folder\0.jpg"/>
          <p:cNvPicPr>
            <a:picLocks noChangeAspect="1" noChangeArrowheads="1"/>
          </p:cNvPicPr>
          <p:nvPr/>
        </p:nvPicPr>
        <p:blipFill>
          <a:blip r:embed="rId5" cstate="print"/>
          <a:srcRect l="26040" t="7251" r="68824" b="51459"/>
          <a:stretch>
            <a:fillRect/>
          </a:stretch>
        </p:blipFill>
        <p:spPr bwMode="auto">
          <a:xfrm>
            <a:off x="6934200" y="1219200"/>
            <a:ext cx="457200" cy="2133600"/>
          </a:xfrm>
          <a:prstGeom prst="rect">
            <a:avLst/>
          </a:prstGeom>
          <a:noFill/>
        </p:spPr>
      </p:pic>
      <p:pic>
        <p:nvPicPr>
          <p:cNvPr id="17" name="Picture 4" descr="C:\Users\Guest\Desktop\New folder\4.jpg"/>
          <p:cNvPicPr>
            <a:picLocks noChangeAspect="1" noChangeArrowheads="1"/>
          </p:cNvPicPr>
          <p:nvPr/>
        </p:nvPicPr>
        <p:blipFill>
          <a:blip r:embed="rId3" cstate="print"/>
          <a:srcRect l="22258" t="88479" r="54628" b="4148"/>
          <a:stretch>
            <a:fillRect/>
          </a:stretch>
        </p:blipFill>
        <p:spPr bwMode="auto">
          <a:xfrm>
            <a:off x="533400" y="2895600"/>
            <a:ext cx="2057400" cy="3810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394398" y="32766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9800" y="388620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2d*2d*d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1198" y="3200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5400" y="63524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9" name="Picture 2" descr="C:\Users\Guest\Desktop\New folder\0.jpg"/>
          <p:cNvPicPr>
            <a:picLocks noChangeAspect="1" noChangeArrowheads="1"/>
          </p:cNvPicPr>
          <p:nvPr/>
        </p:nvPicPr>
        <p:blipFill>
          <a:blip r:embed="rId2" cstate="print"/>
          <a:srcRect l="44016" t="2826" r="20029" b="38187"/>
          <a:stretch>
            <a:fillRect/>
          </a:stretch>
        </p:blipFill>
        <p:spPr bwMode="auto">
          <a:xfrm>
            <a:off x="3124200" y="914400"/>
            <a:ext cx="3200400" cy="3048000"/>
          </a:xfrm>
          <a:prstGeom prst="rect">
            <a:avLst/>
          </a:prstGeom>
          <a:noFill/>
        </p:spPr>
      </p:pic>
      <p:pic>
        <p:nvPicPr>
          <p:cNvPr id="13" name="Picture 4" descr="C:\Users\Guest\Desktop\New folder\5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3415" b="2796"/>
          <a:stretch>
            <a:fillRect/>
          </a:stretch>
        </p:blipFill>
        <p:spPr bwMode="auto">
          <a:xfrm rot="10800000">
            <a:off x="381000" y="2819400"/>
            <a:ext cx="2286000" cy="609600"/>
          </a:xfrm>
          <a:prstGeom prst="rect">
            <a:avLst/>
          </a:prstGeom>
          <a:noFill/>
        </p:spPr>
      </p:pic>
      <p:pic>
        <p:nvPicPr>
          <p:cNvPr id="15" name="Picture 4" descr="C:\Users\Guest\Desktop\New folder\5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3415" b="2796"/>
          <a:stretch>
            <a:fillRect/>
          </a:stretch>
        </p:blipFill>
        <p:spPr bwMode="auto">
          <a:xfrm rot="16200000">
            <a:off x="5943600" y="1981200"/>
            <a:ext cx="2286000" cy="609600"/>
          </a:xfrm>
          <a:prstGeom prst="rect">
            <a:avLst/>
          </a:prstGeom>
          <a:noFill/>
        </p:spPr>
      </p:pic>
      <p:pic>
        <p:nvPicPr>
          <p:cNvPr id="16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2638098" y="2895600"/>
            <a:ext cx="457200" cy="381000"/>
          </a:xfrm>
          <a:prstGeom prst="rect">
            <a:avLst/>
          </a:prstGeom>
          <a:noFill/>
        </p:spPr>
      </p:pic>
      <p:pic>
        <p:nvPicPr>
          <p:cNvPr id="17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6324600" y="2864068"/>
            <a:ext cx="457200" cy="3810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394398" y="32766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9800" y="3886200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71198" y="3200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5400" y="642860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5" cstate="print"/>
          <a:srcRect l="21669" t="63542" r="53734" b="27083"/>
          <a:stretch>
            <a:fillRect/>
          </a:stretch>
        </p:blipFill>
        <p:spPr bwMode="auto">
          <a:xfrm rot="5400000">
            <a:off x="266700" y="52197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9" name="Picture 2" descr="C:\Users\Guest\Desktop\New folder\0.jpg"/>
          <p:cNvPicPr>
            <a:picLocks noChangeAspect="1" noChangeArrowheads="1"/>
          </p:cNvPicPr>
          <p:nvPr/>
        </p:nvPicPr>
        <p:blipFill>
          <a:blip r:embed="rId2" cstate="print"/>
          <a:srcRect l="44016" t="2826" r="20029" b="38187"/>
          <a:stretch>
            <a:fillRect/>
          </a:stretch>
        </p:blipFill>
        <p:spPr bwMode="auto">
          <a:xfrm>
            <a:off x="3124200" y="914400"/>
            <a:ext cx="3200400" cy="3048000"/>
          </a:xfrm>
          <a:prstGeom prst="rect">
            <a:avLst/>
          </a:prstGeom>
          <a:noFill/>
        </p:spPr>
      </p:pic>
      <p:pic>
        <p:nvPicPr>
          <p:cNvPr id="13" name="Picture 4" descr="C:\Users\Guest\Desktop\New folder\5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3415" b="2796"/>
          <a:stretch>
            <a:fillRect/>
          </a:stretch>
        </p:blipFill>
        <p:spPr bwMode="auto">
          <a:xfrm rot="10800000">
            <a:off x="381000" y="2819400"/>
            <a:ext cx="2286000" cy="609600"/>
          </a:xfrm>
          <a:prstGeom prst="rect">
            <a:avLst/>
          </a:prstGeom>
          <a:noFill/>
        </p:spPr>
      </p:pic>
      <p:pic>
        <p:nvPicPr>
          <p:cNvPr id="15" name="Picture 4" descr="C:\Users\Guest\Desktop\New folder\5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3415" b="2796"/>
          <a:stretch>
            <a:fillRect/>
          </a:stretch>
        </p:blipFill>
        <p:spPr bwMode="auto">
          <a:xfrm rot="16200000">
            <a:off x="5943600" y="1981200"/>
            <a:ext cx="2286000" cy="609600"/>
          </a:xfrm>
          <a:prstGeom prst="rect">
            <a:avLst/>
          </a:prstGeom>
          <a:noFill/>
        </p:spPr>
      </p:pic>
      <p:pic>
        <p:nvPicPr>
          <p:cNvPr id="16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2638098" y="2895600"/>
            <a:ext cx="457200" cy="381000"/>
          </a:xfrm>
          <a:prstGeom prst="rect">
            <a:avLst/>
          </a:prstGeom>
          <a:noFill/>
        </p:spPr>
      </p:pic>
      <p:pic>
        <p:nvPicPr>
          <p:cNvPr id="17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6324600" y="2864068"/>
            <a:ext cx="457200" cy="3810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394398" y="32766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9800" y="3886200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71198" y="3200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5400" y="642860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4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 rot="5400000">
            <a:off x="3124200" y="762001"/>
            <a:ext cx="914400" cy="6705599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3232598" y="4523601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25" name="Picture 11"/>
          <p:cNvPicPr>
            <a:picLocks noChangeAspect="1" noChangeArrowheads="1"/>
          </p:cNvPicPr>
          <p:nvPr/>
        </p:nvPicPr>
        <p:blipFill>
          <a:blip r:embed="rId6" cstate="print"/>
          <a:srcRect l="21669" t="63542" r="53734" b="27083"/>
          <a:stretch>
            <a:fillRect/>
          </a:stretch>
        </p:blipFill>
        <p:spPr bwMode="auto">
          <a:xfrm rot="5400000">
            <a:off x="266700" y="52197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loud 27"/>
          <p:cNvSpPr/>
          <p:nvPr/>
        </p:nvSpPr>
        <p:spPr bwMode="auto">
          <a:xfrm>
            <a:off x="5517932" y="5165834"/>
            <a:ext cx="533400" cy="304800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9" name="Picture 2" descr="C:\Users\Guest\Desktop\New folder\0.jpg"/>
          <p:cNvPicPr>
            <a:picLocks noChangeAspect="1" noChangeArrowheads="1"/>
          </p:cNvPicPr>
          <p:nvPr/>
        </p:nvPicPr>
        <p:blipFill>
          <a:blip r:embed="rId2" cstate="print"/>
          <a:srcRect l="44016" t="2826" r="20029" b="38187"/>
          <a:stretch>
            <a:fillRect/>
          </a:stretch>
        </p:blipFill>
        <p:spPr bwMode="auto">
          <a:xfrm>
            <a:off x="3124200" y="914400"/>
            <a:ext cx="3200400" cy="3048000"/>
          </a:xfrm>
          <a:prstGeom prst="rect">
            <a:avLst/>
          </a:prstGeom>
          <a:noFill/>
        </p:spPr>
      </p:pic>
      <p:pic>
        <p:nvPicPr>
          <p:cNvPr id="13" name="Picture 4" descr="C:\Users\Guest\Desktop\New folder\5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3415" b="2796"/>
          <a:stretch>
            <a:fillRect/>
          </a:stretch>
        </p:blipFill>
        <p:spPr bwMode="auto">
          <a:xfrm rot="10800000">
            <a:off x="381000" y="2819400"/>
            <a:ext cx="2286000" cy="609600"/>
          </a:xfrm>
          <a:prstGeom prst="rect">
            <a:avLst/>
          </a:prstGeom>
          <a:noFill/>
        </p:spPr>
      </p:pic>
      <p:pic>
        <p:nvPicPr>
          <p:cNvPr id="15" name="Picture 4" descr="C:\Users\Guest\Desktop\New folder\5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3415" b="2796"/>
          <a:stretch>
            <a:fillRect/>
          </a:stretch>
        </p:blipFill>
        <p:spPr bwMode="auto">
          <a:xfrm rot="16200000">
            <a:off x="5943600" y="1981200"/>
            <a:ext cx="2286000" cy="609600"/>
          </a:xfrm>
          <a:prstGeom prst="rect">
            <a:avLst/>
          </a:prstGeom>
          <a:noFill/>
        </p:spPr>
      </p:pic>
      <p:pic>
        <p:nvPicPr>
          <p:cNvPr id="16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2638098" y="2895600"/>
            <a:ext cx="457200" cy="381000"/>
          </a:xfrm>
          <a:prstGeom prst="rect">
            <a:avLst/>
          </a:prstGeom>
          <a:noFill/>
        </p:spPr>
      </p:pic>
      <p:pic>
        <p:nvPicPr>
          <p:cNvPr id="17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6324600" y="2864068"/>
            <a:ext cx="457200" cy="3810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394398" y="32766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9800" y="3886200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71198" y="3200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5400" y="64286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4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 rot="5400000">
            <a:off x="3124200" y="762001"/>
            <a:ext cx="914400" cy="6705599"/>
          </a:xfrm>
          <a:prstGeom prst="rect">
            <a:avLst/>
          </a:prstGeom>
          <a:noFill/>
        </p:spPr>
      </p:pic>
      <p:pic>
        <p:nvPicPr>
          <p:cNvPr id="18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 rot="5400000">
            <a:off x="5334000" y="1371601"/>
            <a:ext cx="914400" cy="6705599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32598" y="4523601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4990" y="51816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25" name="Picture 11"/>
          <p:cNvPicPr>
            <a:picLocks noChangeAspect="1" noChangeArrowheads="1"/>
          </p:cNvPicPr>
          <p:nvPr/>
        </p:nvPicPr>
        <p:blipFill>
          <a:blip r:embed="rId6" cstate="print"/>
          <a:srcRect l="21669" t="63542" r="53734" b="27083"/>
          <a:stretch>
            <a:fillRect/>
          </a:stretch>
        </p:blipFill>
        <p:spPr bwMode="auto">
          <a:xfrm rot="5400000">
            <a:off x="266700" y="52197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9" name="Picture 2" descr="C:\Users\Guest\Desktop\New folder\0.jpg"/>
          <p:cNvPicPr>
            <a:picLocks noChangeAspect="1" noChangeArrowheads="1"/>
          </p:cNvPicPr>
          <p:nvPr/>
        </p:nvPicPr>
        <p:blipFill>
          <a:blip r:embed="rId2" cstate="print"/>
          <a:srcRect l="44016" t="2826" r="20029" b="38187"/>
          <a:stretch>
            <a:fillRect/>
          </a:stretch>
        </p:blipFill>
        <p:spPr bwMode="auto">
          <a:xfrm>
            <a:off x="3124200" y="914400"/>
            <a:ext cx="3200400" cy="3048000"/>
          </a:xfrm>
          <a:prstGeom prst="rect">
            <a:avLst/>
          </a:prstGeom>
          <a:noFill/>
        </p:spPr>
      </p:pic>
      <p:pic>
        <p:nvPicPr>
          <p:cNvPr id="2051" name="Picture 3" descr="C:\Users\Guest\Desktop\New folder\00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4271" b="2796"/>
          <a:stretch>
            <a:fillRect/>
          </a:stretch>
        </p:blipFill>
        <p:spPr bwMode="auto">
          <a:xfrm rot="5400000">
            <a:off x="647700" y="5295900"/>
            <a:ext cx="2209800" cy="609600"/>
          </a:xfrm>
          <a:prstGeom prst="rect">
            <a:avLst/>
          </a:prstGeom>
          <a:noFill/>
        </p:spPr>
      </p:pic>
      <p:pic>
        <p:nvPicPr>
          <p:cNvPr id="13" name="Picture 4" descr="C:\Users\Guest\Desktop\New folder\5.jpg"/>
          <p:cNvPicPr>
            <a:picLocks noChangeAspect="1" noChangeArrowheads="1"/>
          </p:cNvPicPr>
          <p:nvPr/>
        </p:nvPicPr>
        <p:blipFill>
          <a:blip r:embed="rId4" cstate="print"/>
          <a:srcRect l="20903" t="85407" r="53415" b="2796"/>
          <a:stretch>
            <a:fillRect/>
          </a:stretch>
        </p:blipFill>
        <p:spPr bwMode="auto">
          <a:xfrm rot="10800000">
            <a:off x="381000" y="2819400"/>
            <a:ext cx="2286000" cy="609600"/>
          </a:xfrm>
          <a:prstGeom prst="rect">
            <a:avLst/>
          </a:prstGeom>
          <a:noFill/>
        </p:spPr>
      </p:pic>
      <p:pic>
        <p:nvPicPr>
          <p:cNvPr id="15" name="Picture 4" descr="C:\Users\Guest\Desktop\New folder\5.jpg"/>
          <p:cNvPicPr>
            <a:picLocks noChangeAspect="1" noChangeArrowheads="1"/>
          </p:cNvPicPr>
          <p:nvPr/>
        </p:nvPicPr>
        <p:blipFill>
          <a:blip r:embed="rId4" cstate="print"/>
          <a:srcRect l="20903" t="85407" r="53415" b="2796"/>
          <a:stretch>
            <a:fillRect/>
          </a:stretch>
        </p:blipFill>
        <p:spPr bwMode="auto">
          <a:xfrm rot="16200000">
            <a:off x="5943600" y="1981200"/>
            <a:ext cx="2286000" cy="609600"/>
          </a:xfrm>
          <a:prstGeom prst="rect">
            <a:avLst/>
          </a:prstGeom>
          <a:noFill/>
        </p:spPr>
      </p:pic>
      <p:pic>
        <p:nvPicPr>
          <p:cNvPr id="16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1176" t="67711" r="63688" b="24916"/>
          <a:stretch>
            <a:fillRect/>
          </a:stretch>
        </p:blipFill>
        <p:spPr bwMode="auto">
          <a:xfrm>
            <a:off x="2638098" y="2895600"/>
            <a:ext cx="457200" cy="381000"/>
          </a:xfrm>
          <a:prstGeom prst="rect">
            <a:avLst/>
          </a:prstGeom>
          <a:noFill/>
        </p:spPr>
      </p:pic>
      <p:pic>
        <p:nvPicPr>
          <p:cNvPr id="17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1176" t="67711" r="63688" b="24916"/>
          <a:stretch>
            <a:fillRect/>
          </a:stretch>
        </p:blipFill>
        <p:spPr bwMode="auto">
          <a:xfrm>
            <a:off x="6324600" y="2864068"/>
            <a:ext cx="457200" cy="3810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394398" y="32766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9800" y="3886200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71198" y="3200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6400" y="65810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4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6" cstate="print"/>
          <a:srcRect l="69231"/>
          <a:stretch>
            <a:fillRect/>
          </a:stretch>
        </p:blipFill>
        <p:spPr bwMode="auto">
          <a:xfrm rot="5400000">
            <a:off x="3124200" y="762001"/>
            <a:ext cx="914400" cy="6705599"/>
          </a:xfrm>
          <a:prstGeom prst="rect">
            <a:avLst/>
          </a:prstGeom>
          <a:noFill/>
        </p:spPr>
      </p:pic>
      <p:pic>
        <p:nvPicPr>
          <p:cNvPr id="18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6" cstate="print"/>
          <a:srcRect l="69231"/>
          <a:stretch>
            <a:fillRect/>
          </a:stretch>
        </p:blipFill>
        <p:spPr bwMode="auto">
          <a:xfrm rot="5400000">
            <a:off x="5334000" y="1371601"/>
            <a:ext cx="914400" cy="6705599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32598" y="4523601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4990" y="51816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1*1</a:t>
            </a:r>
            <a:endParaRPr lang="en-US" sz="1200" b="1" dirty="0">
              <a:latin typeface="Arial Black" pitchFamily="34" charset="0"/>
            </a:endParaRPr>
          </a:p>
        </p:txBody>
      </p:sp>
      <p:cxnSp>
        <p:nvCxnSpPr>
          <p:cNvPr id="29" name="Shape 28"/>
          <p:cNvCxnSpPr>
            <a:stCxn id="24" idx="2"/>
          </p:cNvCxnSpPr>
          <p:nvPr/>
        </p:nvCxnSpPr>
        <p:spPr bwMode="auto">
          <a:xfrm rot="5400000" flipH="1">
            <a:off x="3438498" y="3114703"/>
            <a:ext cx="734199" cy="3953595"/>
          </a:xfrm>
          <a:prstGeom prst="curvedConnector4">
            <a:avLst>
              <a:gd name="adj1" fmla="val -31136"/>
              <a:gd name="adj2" fmla="val 75333"/>
            </a:avLst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9" name="Picture 2" descr="C:\Users\Guest\Desktop\New folder\1.jpg"/>
          <p:cNvPicPr>
            <a:picLocks noChangeAspect="1" noChangeArrowheads="1"/>
          </p:cNvPicPr>
          <p:nvPr/>
        </p:nvPicPr>
        <p:blipFill>
          <a:blip r:embed="rId2" cstate="print"/>
          <a:srcRect l="44016" t="2826" r="20029" b="38187"/>
          <a:stretch>
            <a:fillRect/>
          </a:stretch>
        </p:blipFill>
        <p:spPr bwMode="auto">
          <a:xfrm>
            <a:off x="3124200" y="914400"/>
            <a:ext cx="3200400" cy="3048000"/>
          </a:xfrm>
          <a:prstGeom prst="rect">
            <a:avLst/>
          </a:prstGeom>
          <a:noFill/>
        </p:spPr>
      </p:pic>
      <p:pic>
        <p:nvPicPr>
          <p:cNvPr id="3075" name="Picture 3" descr="C:\Users\Guest\Desktop\New folder\11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4271" b="4270"/>
          <a:stretch>
            <a:fillRect/>
          </a:stretch>
        </p:blipFill>
        <p:spPr bwMode="auto">
          <a:xfrm rot="5400000">
            <a:off x="304800" y="4953000"/>
            <a:ext cx="2209800" cy="533400"/>
          </a:xfrm>
          <a:prstGeom prst="rect">
            <a:avLst/>
          </a:prstGeom>
          <a:noFill/>
        </p:spPr>
      </p:pic>
      <p:pic>
        <p:nvPicPr>
          <p:cNvPr id="11" name="Picture 4" descr="C:\Users\Guest\Desktop\New folder\5.jpg"/>
          <p:cNvPicPr>
            <a:picLocks noChangeAspect="1" noChangeArrowheads="1"/>
          </p:cNvPicPr>
          <p:nvPr/>
        </p:nvPicPr>
        <p:blipFill>
          <a:blip r:embed="rId4" cstate="print"/>
          <a:srcRect l="20903" t="85407" r="53415" b="2796"/>
          <a:stretch>
            <a:fillRect/>
          </a:stretch>
        </p:blipFill>
        <p:spPr bwMode="auto">
          <a:xfrm rot="10800000">
            <a:off x="381000" y="2819400"/>
            <a:ext cx="2286000" cy="609600"/>
          </a:xfrm>
          <a:prstGeom prst="rect">
            <a:avLst/>
          </a:prstGeom>
          <a:noFill/>
        </p:spPr>
      </p:pic>
      <p:pic>
        <p:nvPicPr>
          <p:cNvPr id="12" name="Picture 4" descr="C:\Users\Guest\Desktop\New folder\5.jpg"/>
          <p:cNvPicPr>
            <a:picLocks noChangeAspect="1" noChangeArrowheads="1"/>
          </p:cNvPicPr>
          <p:nvPr/>
        </p:nvPicPr>
        <p:blipFill>
          <a:blip r:embed="rId4" cstate="print"/>
          <a:srcRect l="20903" t="85407" r="53415" b="2796"/>
          <a:stretch>
            <a:fillRect/>
          </a:stretch>
        </p:blipFill>
        <p:spPr bwMode="auto">
          <a:xfrm rot="16200000">
            <a:off x="5943600" y="1981200"/>
            <a:ext cx="2286000" cy="609600"/>
          </a:xfrm>
          <a:prstGeom prst="rect">
            <a:avLst/>
          </a:prstGeom>
          <a:noFill/>
        </p:spPr>
      </p:pic>
      <p:pic>
        <p:nvPicPr>
          <p:cNvPr id="13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1176" t="67711" r="63688" b="24916"/>
          <a:stretch>
            <a:fillRect/>
          </a:stretch>
        </p:blipFill>
        <p:spPr bwMode="auto">
          <a:xfrm>
            <a:off x="2638098" y="2895600"/>
            <a:ext cx="457200" cy="381000"/>
          </a:xfrm>
          <a:prstGeom prst="rect">
            <a:avLst/>
          </a:prstGeom>
          <a:noFill/>
        </p:spPr>
      </p:pic>
      <p:pic>
        <p:nvPicPr>
          <p:cNvPr id="14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1176" t="67711" r="63688" b="24916"/>
          <a:stretch>
            <a:fillRect/>
          </a:stretch>
        </p:blipFill>
        <p:spPr bwMode="auto">
          <a:xfrm>
            <a:off x="6324600" y="2864068"/>
            <a:ext cx="457200" cy="3810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394398" y="32766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9800" y="3886200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1198" y="3200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5400" y="62000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05600" y="6248400"/>
            <a:ext cx="2133600" cy="457200"/>
          </a:xfrm>
        </p:spPr>
        <p:txBody>
          <a:bodyPr/>
          <a:lstStyle/>
          <a:p>
            <a:fld id="{35C51CED-F2C4-42CE-B14F-8A6EBC1040E6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3076" name="Picture 4" descr="K-Means&#10;a visual example&#10;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2" t="42902"/>
          <a:stretch/>
        </p:blipFill>
        <p:spPr bwMode="auto">
          <a:xfrm>
            <a:off x="3276600" y="2347912"/>
            <a:ext cx="2542792" cy="2300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K-Means&#10;where k = 2&#10;Adapted from Example by Piyush Rai&#10;Third Iteration - Recalculate the Center of the Cluster&#10;access more...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7" t="15686" r="23502" b="25490"/>
          <a:stretch/>
        </p:blipFill>
        <p:spPr bwMode="auto">
          <a:xfrm>
            <a:off x="990600" y="4567990"/>
            <a:ext cx="2514600" cy="19852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youtube.com/watch?v=Qqg4Fklxqh0https://www.youtube.com/watch?v=0MQEt10e4NM&#10;K-Means Clustering&#10;some helpful vid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14533" r="23407" b="25342"/>
          <a:stretch/>
        </p:blipFill>
        <p:spPr bwMode="auto">
          <a:xfrm>
            <a:off x="5638800" y="4567990"/>
            <a:ext cx="2481512" cy="19852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203" y="3522017"/>
            <a:ext cx="760997" cy="1049983"/>
          </a:xfrm>
          <a:prstGeom prst="rect">
            <a:avLst/>
          </a:prstGeom>
        </p:spPr>
      </p:pic>
      <p:pic>
        <p:nvPicPr>
          <p:cNvPr id="3086" name="Picture 14" descr="Image result for AI + think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961" y="3352800"/>
            <a:ext cx="822239" cy="115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3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9" name="Picture 2" descr="C:\Users\Guest\Desktop\New folder\2.jpg"/>
          <p:cNvPicPr>
            <a:picLocks noChangeAspect="1" noChangeArrowheads="1"/>
          </p:cNvPicPr>
          <p:nvPr/>
        </p:nvPicPr>
        <p:blipFill>
          <a:blip r:embed="rId2" cstate="print"/>
          <a:srcRect l="44016" t="2826" r="20885" b="38187"/>
          <a:stretch>
            <a:fillRect/>
          </a:stretch>
        </p:blipFill>
        <p:spPr bwMode="auto">
          <a:xfrm>
            <a:off x="3124200" y="914400"/>
            <a:ext cx="3124200" cy="3048000"/>
          </a:xfrm>
          <a:prstGeom prst="rect">
            <a:avLst/>
          </a:prstGeom>
          <a:noFill/>
        </p:spPr>
      </p:pic>
      <p:pic>
        <p:nvPicPr>
          <p:cNvPr id="4100" name="Picture 4" descr="C:\Users\Guest\Desktop\New folder\22.jpg"/>
          <p:cNvPicPr>
            <a:picLocks noChangeAspect="1" noChangeArrowheads="1"/>
          </p:cNvPicPr>
          <p:nvPr/>
        </p:nvPicPr>
        <p:blipFill>
          <a:blip r:embed="rId3" cstate="print"/>
          <a:srcRect l="20903" t="86882" r="54271" b="2796"/>
          <a:stretch>
            <a:fillRect/>
          </a:stretch>
        </p:blipFill>
        <p:spPr bwMode="auto">
          <a:xfrm rot="5400000">
            <a:off x="228600" y="4876800"/>
            <a:ext cx="2209800" cy="533400"/>
          </a:xfrm>
          <a:prstGeom prst="rect">
            <a:avLst/>
          </a:prstGeom>
          <a:noFill/>
        </p:spPr>
      </p:pic>
      <p:pic>
        <p:nvPicPr>
          <p:cNvPr id="14" name="Picture 4" descr="C:\Users\Guest\Desktop\New folder\5.jpg"/>
          <p:cNvPicPr>
            <a:picLocks noChangeAspect="1" noChangeArrowheads="1"/>
          </p:cNvPicPr>
          <p:nvPr/>
        </p:nvPicPr>
        <p:blipFill>
          <a:blip r:embed="rId4" cstate="print"/>
          <a:srcRect l="20903" t="85407" r="53415" b="2796"/>
          <a:stretch>
            <a:fillRect/>
          </a:stretch>
        </p:blipFill>
        <p:spPr bwMode="auto">
          <a:xfrm rot="10800000">
            <a:off x="381000" y="2819400"/>
            <a:ext cx="2286000" cy="609600"/>
          </a:xfrm>
          <a:prstGeom prst="rect">
            <a:avLst/>
          </a:prstGeom>
          <a:noFill/>
        </p:spPr>
      </p:pic>
      <p:pic>
        <p:nvPicPr>
          <p:cNvPr id="15" name="Picture 4" descr="C:\Users\Guest\Desktop\New folder\5.jpg"/>
          <p:cNvPicPr>
            <a:picLocks noChangeAspect="1" noChangeArrowheads="1"/>
          </p:cNvPicPr>
          <p:nvPr/>
        </p:nvPicPr>
        <p:blipFill>
          <a:blip r:embed="rId4" cstate="print"/>
          <a:srcRect l="20903" t="85407" r="53415" b="2796"/>
          <a:stretch>
            <a:fillRect/>
          </a:stretch>
        </p:blipFill>
        <p:spPr bwMode="auto">
          <a:xfrm rot="16200000">
            <a:off x="5943600" y="1981200"/>
            <a:ext cx="2286000" cy="609600"/>
          </a:xfrm>
          <a:prstGeom prst="rect">
            <a:avLst/>
          </a:prstGeom>
          <a:noFill/>
        </p:spPr>
      </p:pic>
      <p:pic>
        <p:nvPicPr>
          <p:cNvPr id="16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1176" t="67711" r="63688" b="24916"/>
          <a:stretch>
            <a:fillRect/>
          </a:stretch>
        </p:blipFill>
        <p:spPr bwMode="auto">
          <a:xfrm>
            <a:off x="2638098" y="2895600"/>
            <a:ext cx="457200" cy="381000"/>
          </a:xfrm>
          <a:prstGeom prst="rect">
            <a:avLst/>
          </a:prstGeom>
          <a:noFill/>
        </p:spPr>
      </p:pic>
      <p:pic>
        <p:nvPicPr>
          <p:cNvPr id="17" name="Picture 2" descr="C:\Users\Guest\Desktop\New folder\mul.jpg"/>
          <p:cNvPicPr>
            <a:picLocks noChangeAspect="1" noChangeArrowheads="1"/>
          </p:cNvPicPr>
          <p:nvPr/>
        </p:nvPicPr>
        <p:blipFill>
          <a:blip r:embed="rId5" cstate="print"/>
          <a:srcRect l="31176" t="67711" r="63688" b="24916"/>
          <a:stretch>
            <a:fillRect/>
          </a:stretch>
        </p:blipFill>
        <p:spPr bwMode="auto">
          <a:xfrm>
            <a:off x="6324600" y="2864068"/>
            <a:ext cx="457200" cy="3810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394398" y="32766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9800" y="3886200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1198" y="3200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0157" y="61238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14" name="Picture 3" descr="C:\Users\Guest\Desktop\New folder\3.jpg"/>
          <p:cNvPicPr>
            <a:picLocks noChangeAspect="1" noChangeArrowheads="1"/>
          </p:cNvPicPr>
          <p:nvPr/>
        </p:nvPicPr>
        <p:blipFill>
          <a:blip r:embed="rId2" cstate="print"/>
          <a:srcRect l="44016" t="2826" r="20029" b="36713"/>
          <a:stretch>
            <a:fillRect/>
          </a:stretch>
        </p:blipFill>
        <p:spPr bwMode="auto">
          <a:xfrm>
            <a:off x="3124200" y="914400"/>
            <a:ext cx="3200400" cy="3124200"/>
          </a:xfrm>
          <a:prstGeom prst="rect">
            <a:avLst/>
          </a:prstGeom>
          <a:noFill/>
        </p:spPr>
      </p:pic>
      <p:pic>
        <p:nvPicPr>
          <p:cNvPr id="18" name="Picture 4" descr="C:\Users\Guest\Desktop\New folder\5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3415" b="2796"/>
          <a:stretch>
            <a:fillRect/>
          </a:stretch>
        </p:blipFill>
        <p:spPr bwMode="auto">
          <a:xfrm rot="10800000">
            <a:off x="381000" y="2819400"/>
            <a:ext cx="2286000" cy="609600"/>
          </a:xfrm>
          <a:prstGeom prst="rect">
            <a:avLst/>
          </a:prstGeom>
          <a:noFill/>
        </p:spPr>
      </p:pic>
      <p:pic>
        <p:nvPicPr>
          <p:cNvPr id="19" name="Picture 4" descr="C:\Users\Guest\Desktop\New folder\5.jpg"/>
          <p:cNvPicPr>
            <a:picLocks noChangeAspect="1" noChangeArrowheads="1"/>
          </p:cNvPicPr>
          <p:nvPr/>
        </p:nvPicPr>
        <p:blipFill>
          <a:blip r:embed="rId3" cstate="print"/>
          <a:srcRect l="20903" t="85407" r="53415" b="2796"/>
          <a:stretch>
            <a:fillRect/>
          </a:stretch>
        </p:blipFill>
        <p:spPr bwMode="auto">
          <a:xfrm rot="16200000">
            <a:off x="5943600" y="1981200"/>
            <a:ext cx="2286000" cy="609600"/>
          </a:xfrm>
          <a:prstGeom prst="rect">
            <a:avLst/>
          </a:prstGeom>
          <a:noFill/>
        </p:spPr>
      </p:pic>
      <p:pic>
        <p:nvPicPr>
          <p:cNvPr id="20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2638098" y="2895600"/>
            <a:ext cx="457200" cy="381000"/>
          </a:xfrm>
          <a:prstGeom prst="rect">
            <a:avLst/>
          </a:prstGeom>
          <a:noFill/>
        </p:spPr>
      </p:pic>
      <p:pic>
        <p:nvPicPr>
          <p:cNvPr id="21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1176" t="67711" r="63688" b="24916"/>
          <a:stretch>
            <a:fillRect/>
          </a:stretch>
        </p:blipFill>
        <p:spPr bwMode="auto">
          <a:xfrm>
            <a:off x="6324600" y="2864068"/>
            <a:ext cx="457200" cy="3810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2394398" y="32766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9800" y="3886200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71198" y="3200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30" name="Picture 5" descr="C:\Users\Guest\Desktop\New folder\33.jpg"/>
          <p:cNvPicPr>
            <a:picLocks noChangeAspect="1" noChangeArrowheads="1"/>
          </p:cNvPicPr>
          <p:nvPr/>
        </p:nvPicPr>
        <p:blipFill>
          <a:blip r:embed="rId5" cstate="print"/>
          <a:srcRect l="20903" t="86882" r="54271" b="4271"/>
          <a:stretch>
            <a:fillRect/>
          </a:stretch>
        </p:blipFill>
        <p:spPr bwMode="auto">
          <a:xfrm rot="5400000">
            <a:off x="266700" y="4991100"/>
            <a:ext cx="2209800" cy="457200"/>
          </a:xfrm>
          <a:prstGeom prst="rect">
            <a:avLst/>
          </a:prstGeom>
          <a:noFill/>
        </p:spPr>
      </p:pic>
      <p:sp>
        <p:nvSpPr>
          <p:cNvPr id="31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60157" y="62000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6148" name="Picture 4" descr="C:\Users\Guest\Desktop\New folder\44.jpg"/>
          <p:cNvPicPr>
            <a:picLocks noChangeAspect="1" noChangeArrowheads="1"/>
          </p:cNvPicPr>
          <p:nvPr/>
        </p:nvPicPr>
        <p:blipFill>
          <a:blip r:embed="rId2" cstate="print"/>
          <a:srcRect l="20903" t="86882" r="54271" b="2796"/>
          <a:stretch>
            <a:fillRect/>
          </a:stretch>
        </p:blipFill>
        <p:spPr bwMode="auto">
          <a:xfrm rot="5400000">
            <a:off x="228600" y="4876800"/>
            <a:ext cx="2209800" cy="533400"/>
          </a:xfrm>
          <a:prstGeom prst="rect">
            <a:avLst/>
          </a:prstGeom>
          <a:noFill/>
        </p:spPr>
      </p:pic>
      <p:pic>
        <p:nvPicPr>
          <p:cNvPr id="22" name="Picture 2" descr="C:\Users\Guest\Desktop\New folder\mul.jpg"/>
          <p:cNvPicPr>
            <a:picLocks noChangeAspect="1" noChangeArrowheads="1"/>
          </p:cNvPicPr>
          <p:nvPr/>
        </p:nvPicPr>
        <p:blipFill>
          <a:blip r:embed="rId3" cstate="print"/>
          <a:srcRect l="31176" t="67711" r="63688" b="24916"/>
          <a:stretch>
            <a:fillRect/>
          </a:stretch>
        </p:blipFill>
        <p:spPr bwMode="auto">
          <a:xfrm>
            <a:off x="2638098" y="2895600"/>
            <a:ext cx="457200" cy="381000"/>
          </a:xfrm>
          <a:prstGeom prst="rect">
            <a:avLst/>
          </a:prstGeom>
          <a:noFill/>
        </p:spPr>
      </p:pic>
      <p:pic>
        <p:nvPicPr>
          <p:cNvPr id="23" name="Picture 2" descr="C:\Users\Guest\Desktop\New folder\mul.jpg"/>
          <p:cNvPicPr>
            <a:picLocks noChangeAspect="1" noChangeArrowheads="1"/>
          </p:cNvPicPr>
          <p:nvPr/>
        </p:nvPicPr>
        <p:blipFill>
          <a:blip r:embed="rId3" cstate="print"/>
          <a:srcRect l="31176" t="67711" r="63688" b="24916"/>
          <a:stretch>
            <a:fillRect/>
          </a:stretch>
        </p:blipFill>
        <p:spPr bwMode="auto">
          <a:xfrm>
            <a:off x="6324600" y="2864068"/>
            <a:ext cx="457200" cy="381000"/>
          </a:xfrm>
          <a:prstGeom prst="rect">
            <a:avLst/>
          </a:prstGeom>
          <a:noFill/>
        </p:spPr>
      </p:pic>
      <p:pic>
        <p:nvPicPr>
          <p:cNvPr id="24" name="Picture 2" descr="C:\Users\Guest\Desktop\New folder\4.jpg"/>
          <p:cNvPicPr>
            <a:picLocks noChangeAspect="1" noChangeArrowheads="1"/>
          </p:cNvPicPr>
          <p:nvPr/>
        </p:nvPicPr>
        <p:blipFill>
          <a:blip r:embed="rId4" cstate="print"/>
          <a:srcRect l="44016" t="1352" r="20029" b="38187"/>
          <a:stretch>
            <a:fillRect/>
          </a:stretch>
        </p:blipFill>
        <p:spPr bwMode="auto">
          <a:xfrm>
            <a:off x="3124200" y="838200"/>
            <a:ext cx="3200400" cy="3124200"/>
          </a:xfrm>
          <a:prstGeom prst="rect">
            <a:avLst/>
          </a:prstGeom>
          <a:noFill/>
        </p:spPr>
      </p:pic>
      <p:pic>
        <p:nvPicPr>
          <p:cNvPr id="25" name="Picture 4" descr="C:\Users\Guest\Desktop\New folder\44.jpg"/>
          <p:cNvPicPr>
            <a:picLocks noChangeAspect="1" noChangeArrowheads="1"/>
          </p:cNvPicPr>
          <p:nvPr/>
        </p:nvPicPr>
        <p:blipFill>
          <a:blip r:embed="rId2" cstate="print"/>
          <a:srcRect l="20903" t="86882" r="54271" b="2796"/>
          <a:stretch>
            <a:fillRect/>
          </a:stretch>
        </p:blipFill>
        <p:spPr bwMode="auto">
          <a:xfrm>
            <a:off x="457200" y="2819400"/>
            <a:ext cx="2209800" cy="533400"/>
          </a:xfrm>
          <a:prstGeom prst="rect">
            <a:avLst/>
          </a:prstGeom>
          <a:noFill/>
        </p:spPr>
      </p:pic>
      <p:pic>
        <p:nvPicPr>
          <p:cNvPr id="26" name="Picture 4" descr="C:\Users\Guest\Desktop\New folder\44.jpg"/>
          <p:cNvPicPr>
            <a:picLocks noChangeAspect="1" noChangeArrowheads="1"/>
          </p:cNvPicPr>
          <p:nvPr/>
        </p:nvPicPr>
        <p:blipFill>
          <a:blip r:embed="rId2" cstate="print"/>
          <a:srcRect l="20903" t="86882" r="54271" b="2796"/>
          <a:stretch>
            <a:fillRect/>
          </a:stretch>
        </p:blipFill>
        <p:spPr bwMode="auto">
          <a:xfrm rot="5400000">
            <a:off x="6096000" y="1981200"/>
            <a:ext cx="2209800" cy="53340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2394398" y="32766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1*2d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9800" y="3886200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71198" y="32004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60157" y="61238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6148" name="Picture 4" descr="C:\Users\Guest\Desktop\New folder\44.jpg"/>
          <p:cNvPicPr>
            <a:picLocks noChangeAspect="1" noChangeArrowheads="1"/>
          </p:cNvPicPr>
          <p:nvPr/>
        </p:nvPicPr>
        <p:blipFill>
          <a:blip r:embed="rId2" cstate="print"/>
          <a:srcRect l="20903" t="86882" r="54271" b="2796"/>
          <a:stretch>
            <a:fillRect/>
          </a:stretch>
        </p:blipFill>
        <p:spPr bwMode="auto">
          <a:xfrm rot="5400000">
            <a:off x="1905000" y="2791599"/>
            <a:ext cx="1295400" cy="533400"/>
          </a:xfrm>
          <a:prstGeom prst="rect">
            <a:avLst/>
          </a:prstGeom>
          <a:noFill/>
        </p:spPr>
      </p:pic>
      <p:pic>
        <p:nvPicPr>
          <p:cNvPr id="9" name="Picture 5" descr="C:\Users\Guest\Desktop\New folder\55.jpg"/>
          <p:cNvPicPr>
            <a:picLocks noChangeAspect="1" noChangeArrowheads="1"/>
          </p:cNvPicPr>
          <p:nvPr/>
        </p:nvPicPr>
        <p:blipFill>
          <a:blip r:embed="rId3" cstate="print"/>
          <a:srcRect l="55145" t="21997" r="20885" b="38187"/>
          <a:stretch>
            <a:fillRect/>
          </a:stretch>
        </p:blipFill>
        <p:spPr bwMode="auto">
          <a:xfrm>
            <a:off x="3352800" y="2639198"/>
            <a:ext cx="2133600" cy="1094601"/>
          </a:xfrm>
          <a:prstGeom prst="rect">
            <a:avLst/>
          </a:prstGeom>
          <a:noFill/>
        </p:spPr>
      </p:pic>
      <p:pic>
        <p:nvPicPr>
          <p:cNvPr id="11" name="Picture 4" descr="C:\Users\Guest\Desktop\New folder\44.jpg"/>
          <p:cNvPicPr>
            <a:picLocks noChangeAspect="1" noChangeArrowheads="1"/>
          </p:cNvPicPr>
          <p:nvPr/>
        </p:nvPicPr>
        <p:blipFill>
          <a:blip r:embed="rId2" cstate="print"/>
          <a:srcRect l="20903" t="86882" r="54271" b="2796"/>
          <a:stretch>
            <a:fillRect/>
          </a:stretch>
        </p:blipFill>
        <p:spPr bwMode="auto">
          <a:xfrm rot="5400000">
            <a:off x="5181600" y="2362200"/>
            <a:ext cx="2209800" cy="533400"/>
          </a:xfrm>
          <a:prstGeom prst="rect">
            <a:avLst/>
          </a:prstGeom>
          <a:noFill/>
        </p:spPr>
      </p:pic>
      <p:pic>
        <p:nvPicPr>
          <p:cNvPr id="12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0320" t="67711" r="63688" b="23441"/>
          <a:stretch>
            <a:fillRect/>
          </a:stretch>
        </p:blipFill>
        <p:spPr bwMode="auto">
          <a:xfrm>
            <a:off x="5486400" y="3124200"/>
            <a:ext cx="533400" cy="457200"/>
          </a:xfrm>
          <a:prstGeom prst="rect">
            <a:avLst/>
          </a:prstGeom>
          <a:noFill/>
        </p:spPr>
      </p:pic>
      <p:pic>
        <p:nvPicPr>
          <p:cNvPr id="13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0320" t="67711" r="63688" b="23441"/>
          <a:stretch>
            <a:fillRect/>
          </a:stretch>
        </p:blipFill>
        <p:spPr bwMode="auto">
          <a:xfrm rot="2494799" flipV="1">
            <a:off x="2827712" y="3081000"/>
            <a:ext cx="533400" cy="457200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4600" y="36576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40190" y="3657600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8400" y="3609201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20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 rot="5400000">
            <a:off x="4762500" y="1915299"/>
            <a:ext cx="609600" cy="40386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706790" y="416319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loud 21"/>
          <p:cNvSpPr/>
          <p:nvPr/>
        </p:nvSpPr>
        <p:spPr bwMode="auto">
          <a:xfrm>
            <a:off x="3397468" y="4677102"/>
            <a:ext cx="533400" cy="304800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54</a:t>
            </a:fld>
            <a:endParaRPr lang="en-US" altLang="en-US"/>
          </a:p>
        </p:txBody>
      </p:sp>
      <p:pic>
        <p:nvPicPr>
          <p:cNvPr id="6148" name="Picture 4" descr="C:\Users\Guest\Desktop\New folder\44.jpg"/>
          <p:cNvPicPr>
            <a:picLocks noChangeAspect="1" noChangeArrowheads="1"/>
          </p:cNvPicPr>
          <p:nvPr/>
        </p:nvPicPr>
        <p:blipFill>
          <a:blip r:embed="rId2" cstate="print"/>
          <a:srcRect l="20903" t="86882" r="54271" b="2796"/>
          <a:stretch>
            <a:fillRect/>
          </a:stretch>
        </p:blipFill>
        <p:spPr bwMode="auto">
          <a:xfrm rot="5400000">
            <a:off x="1905000" y="2791599"/>
            <a:ext cx="1295400" cy="533400"/>
          </a:xfrm>
          <a:prstGeom prst="rect">
            <a:avLst/>
          </a:prstGeom>
          <a:noFill/>
        </p:spPr>
      </p:pic>
      <p:pic>
        <p:nvPicPr>
          <p:cNvPr id="9" name="Picture 5" descr="C:\Users\Guest\Desktop\New folder\55.jpg"/>
          <p:cNvPicPr>
            <a:picLocks noChangeAspect="1" noChangeArrowheads="1"/>
          </p:cNvPicPr>
          <p:nvPr/>
        </p:nvPicPr>
        <p:blipFill>
          <a:blip r:embed="rId3" cstate="print"/>
          <a:srcRect l="55145" t="21997" r="20885" b="38187"/>
          <a:stretch>
            <a:fillRect/>
          </a:stretch>
        </p:blipFill>
        <p:spPr bwMode="auto">
          <a:xfrm>
            <a:off x="3352800" y="2639198"/>
            <a:ext cx="2133600" cy="1094601"/>
          </a:xfrm>
          <a:prstGeom prst="rect">
            <a:avLst/>
          </a:prstGeom>
          <a:noFill/>
        </p:spPr>
      </p:pic>
      <p:pic>
        <p:nvPicPr>
          <p:cNvPr id="11" name="Picture 4" descr="C:\Users\Guest\Desktop\New folder\44.jpg"/>
          <p:cNvPicPr>
            <a:picLocks noChangeAspect="1" noChangeArrowheads="1"/>
          </p:cNvPicPr>
          <p:nvPr/>
        </p:nvPicPr>
        <p:blipFill>
          <a:blip r:embed="rId2" cstate="print"/>
          <a:srcRect l="20903" t="86882" r="54271" b="2796"/>
          <a:stretch>
            <a:fillRect/>
          </a:stretch>
        </p:blipFill>
        <p:spPr bwMode="auto">
          <a:xfrm rot="5400000">
            <a:off x="5181600" y="2362200"/>
            <a:ext cx="2209800" cy="533400"/>
          </a:xfrm>
          <a:prstGeom prst="rect">
            <a:avLst/>
          </a:prstGeom>
          <a:noFill/>
        </p:spPr>
      </p:pic>
      <p:pic>
        <p:nvPicPr>
          <p:cNvPr id="12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0320" t="67711" r="63688" b="23441"/>
          <a:stretch>
            <a:fillRect/>
          </a:stretch>
        </p:blipFill>
        <p:spPr bwMode="auto">
          <a:xfrm>
            <a:off x="5486400" y="3124200"/>
            <a:ext cx="533400" cy="457200"/>
          </a:xfrm>
          <a:prstGeom prst="rect">
            <a:avLst/>
          </a:prstGeom>
          <a:noFill/>
        </p:spPr>
      </p:pic>
      <p:pic>
        <p:nvPicPr>
          <p:cNvPr id="13" name="Picture 2" descr="C:\Users\Guest\Desktop\New folder\mul.jpg"/>
          <p:cNvPicPr>
            <a:picLocks noChangeAspect="1" noChangeArrowheads="1"/>
          </p:cNvPicPr>
          <p:nvPr/>
        </p:nvPicPr>
        <p:blipFill>
          <a:blip r:embed="rId4" cstate="print"/>
          <a:srcRect l="30320" t="67711" r="63688" b="23441"/>
          <a:stretch>
            <a:fillRect/>
          </a:stretch>
        </p:blipFill>
        <p:spPr bwMode="auto">
          <a:xfrm rot="2494799" flipV="1">
            <a:off x="2827712" y="3081000"/>
            <a:ext cx="533400" cy="457200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609600" y="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noProof="0" dirty="0" smtClean="0">
                <a:latin typeface="Century" panose="02040604050505020304" pitchFamily="18" charset="0"/>
                <a:ea typeface="+mj-ea"/>
                <a:cs typeface="+mj-cs"/>
              </a:rPr>
              <a:t>How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Compositionality </a:t>
            </a:r>
            <a:r>
              <a:rPr lang="en-US" sz="2800" kern="0" dirty="0" smtClean="0">
                <a:latin typeface="Century" panose="02040604050505020304" pitchFamily="18" charset="0"/>
                <a:ea typeface="+mj-ea"/>
                <a:cs typeface="+mj-cs"/>
              </a:rPr>
              <a:t>Works?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4600" y="36576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40190" y="3657600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d*2d</a:t>
            </a:r>
            <a:endParaRPr lang="en-US" sz="1200" b="1" dirty="0"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8400" y="3609201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2d*1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20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 rot="5400000">
            <a:off x="4762500" y="1915299"/>
            <a:ext cx="609600" cy="40386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706790" y="416319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  <p:pic>
        <p:nvPicPr>
          <p:cNvPr id="16" name="Picture 8" descr="http://images.clipartpanda.com/bracket-clipart-curly-braces-hi.png"/>
          <p:cNvPicPr>
            <a:picLocks noChangeAspect="1" noChangeArrowheads="1"/>
          </p:cNvPicPr>
          <p:nvPr/>
        </p:nvPicPr>
        <p:blipFill>
          <a:blip r:embed="rId5" cstate="print"/>
          <a:srcRect l="69231"/>
          <a:stretch>
            <a:fillRect/>
          </a:stretch>
        </p:blipFill>
        <p:spPr bwMode="auto">
          <a:xfrm rot="5400000">
            <a:off x="3543300" y="2601099"/>
            <a:ext cx="609600" cy="37338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429000" y="469659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Black" pitchFamily="34" charset="0"/>
              </a:rPr>
              <a:t>d*1</a:t>
            </a:r>
            <a:endParaRPr lang="en-US" sz="1200" b="1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How Compositionality works?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55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l="74012" t="44792" r="17203" b="51042"/>
          <a:stretch/>
        </p:blipFill>
        <p:spPr>
          <a:xfrm>
            <a:off x="3905249" y="6248400"/>
            <a:ext cx="1428751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20132" t="39584" r="49414" b="10416"/>
          <a:stretch/>
        </p:blipFill>
        <p:spPr>
          <a:xfrm>
            <a:off x="2362200" y="1828800"/>
            <a:ext cx="4572001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371600"/>
          </a:xfrm>
        </p:spPr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Dataset details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14400" y="15240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 smtClean="0">
                <a:latin typeface="Century" panose="02040604050505020304" pitchFamily="18" charset="0"/>
              </a:rPr>
              <a:t>Stanford sentiment treebank</a:t>
            </a:r>
          </a:p>
          <a:p>
            <a:r>
              <a:rPr lang="en-US" sz="2400" kern="0" dirty="0" smtClean="0">
                <a:latin typeface="Century" panose="02040604050505020304" pitchFamily="18" charset="0"/>
              </a:rPr>
              <a:t>Parse tree of 11.855 sentences</a:t>
            </a:r>
          </a:p>
          <a:p>
            <a:r>
              <a:rPr lang="en-US" sz="2400" kern="0" dirty="0" smtClean="0">
                <a:latin typeface="Century" panose="02040604050505020304" pitchFamily="18" charset="0"/>
              </a:rPr>
              <a:t>215.154 unique phrases with 5 classes labels via Mechanical Turk</a:t>
            </a:r>
            <a:endParaRPr lang="en-US" sz="2400" kern="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Dataset details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r>
              <a:rPr lang="en-US" sz="2400" dirty="0">
                <a:latin typeface="Century" panose="02040604050505020304" pitchFamily="18" charset="0"/>
              </a:rPr>
              <a:t>Normalized histogram of sentiment annotation at each n-gram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l="18375" t="20833" r="18960" b="25347"/>
          <a:stretch/>
        </p:blipFill>
        <p:spPr>
          <a:xfrm>
            <a:off x="762000" y="2540001"/>
            <a:ext cx="8153400" cy="39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1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" panose="02040604050505020304" pitchFamily="18" charset="0"/>
              </a:rPr>
              <a:t>Compare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45315" t="43751" r="13104" b="15624"/>
          <a:stretch/>
        </p:blipFill>
        <p:spPr>
          <a:xfrm>
            <a:off x="685800" y="1964499"/>
            <a:ext cx="7543800" cy="41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entury" panose="02040604050505020304" pitchFamily="18" charset="0"/>
              </a:rPr>
              <a:t>Conclusion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267200"/>
          </a:xfrm>
        </p:spPr>
        <p:txBody>
          <a:bodyPr/>
          <a:lstStyle/>
          <a:p>
            <a:pPr lvl="1"/>
            <a:r>
              <a:rPr lang="en-US" dirty="0" smtClean="0">
                <a:latin typeface="Century" panose="02040604050505020304" pitchFamily="18" charset="0"/>
              </a:rPr>
              <a:t>What is NLP?</a:t>
            </a: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What is Sentiment Analysis?</a:t>
            </a: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Why Sentiment Analysis?</a:t>
            </a:r>
          </a:p>
          <a:p>
            <a:pPr lvl="1"/>
            <a:r>
              <a:rPr lang="en-US" dirty="0">
                <a:latin typeface="Century" panose="02040604050505020304" pitchFamily="18" charset="0"/>
              </a:rPr>
              <a:t>Kinds of Sentiment </a:t>
            </a:r>
            <a:r>
              <a:rPr lang="en-US" dirty="0" smtClean="0">
                <a:latin typeface="Century" panose="02040604050505020304" pitchFamily="18" charset="0"/>
              </a:rPr>
              <a:t>Analysis</a:t>
            </a:r>
          </a:p>
          <a:p>
            <a:pPr lvl="1"/>
            <a:r>
              <a:rPr lang="en-US" dirty="0">
                <a:latin typeface="Century" panose="02040604050505020304" pitchFamily="18" charset="0"/>
              </a:rPr>
              <a:t>Sentiment Analysis </a:t>
            </a:r>
            <a:r>
              <a:rPr lang="en-US" dirty="0" smtClean="0">
                <a:latin typeface="Century" panose="02040604050505020304" pitchFamily="18" charset="0"/>
              </a:rPr>
              <a:t>Issues</a:t>
            </a: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Related works</a:t>
            </a:r>
          </a:p>
          <a:p>
            <a:pPr lvl="1"/>
            <a:r>
              <a:rPr lang="en-US" dirty="0" smtClean="0">
                <a:latin typeface="Century" panose="02040604050505020304" pitchFamily="18" charset="0"/>
              </a:rPr>
              <a:t>RNTN Model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88" y="4982718"/>
            <a:ext cx="4838228" cy="18752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66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10972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886200"/>
          </a:xfrm>
        </p:spPr>
        <p:txBody>
          <a:bodyPr/>
          <a:lstStyle/>
          <a:p>
            <a:r>
              <a:rPr lang="en-US" sz="1300" dirty="0"/>
              <a:t>[1] </a:t>
            </a:r>
            <a:r>
              <a:rPr lang="en-US" sz="1300" dirty="0" err="1"/>
              <a:t>Socher</a:t>
            </a:r>
            <a:r>
              <a:rPr lang="en-US" sz="1300" dirty="0"/>
              <a:t>, Richard; </a:t>
            </a:r>
            <a:r>
              <a:rPr lang="en-US" sz="1300" dirty="0" err="1"/>
              <a:t>Perelygin</a:t>
            </a:r>
            <a:r>
              <a:rPr lang="en-US" sz="1300" dirty="0"/>
              <a:t>, Alex; Wu, Jean Y.; Chuang, Jason; Manning, Christopher D.; Ng, Andrew Y.; Potts, Christopher (2013). "Recursive deep models for semantic compositionality over a sentiment treebank". In Proceedings of EMNLP: 1631–1642. </a:t>
            </a:r>
          </a:p>
          <a:p>
            <a:r>
              <a:rPr lang="en-US" sz="1300" dirty="0"/>
              <a:t>[2]. </a:t>
            </a:r>
            <a:r>
              <a:rPr lang="en-US" sz="1300" dirty="0" err="1"/>
              <a:t>Erk</a:t>
            </a:r>
            <a:r>
              <a:rPr lang="en-US" sz="1300" dirty="0"/>
              <a:t> and S. Pad́ o. 2008. A structured vector space  model for word meaning in context. In EMNLP</a:t>
            </a:r>
          </a:p>
          <a:p>
            <a:r>
              <a:rPr lang="en-US" sz="1300" dirty="0"/>
              <a:t> [3]. </a:t>
            </a:r>
            <a:r>
              <a:rPr lang="en-US" sz="1300" dirty="0" err="1"/>
              <a:t>Socher</a:t>
            </a:r>
            <a:r>
              <a:rPr lang="en-US" sz="1300" dirty="0"/>
              <a:t>, J. Pennington, E. H. Huang, A. Y. Ng, and C. D. Manning. 2011b. Semi-Supervised Recursive </a:t>
            </a:r>
            <a:r>
              <a:rPr lang="en-US" sz="1300" dirty="0" err="1"/>
              <a:t>Autoencoders</a:t>
            </a:r>
            <a:r>
              <a:rPr lang="en-US" sz="1300" dirty="0"/>
              <a:t> for Predicting Sentiment Distributions. In EMNLP</a:t>
            </a:r>
          </a:p>
          <a:p>
            <a:r>
              <a:rPr lang="en-US" sz="1300" dirty="0"/>
              <a:t>[4]. Mitchell and M. </a:t>
            </a:r>
            <a:r>
              <a:rPr lang="en-US" sz="1300" dirty="0" err="1"/>
              <a:t>Lapata</a:t>
            </a:r>
            <a:r>
              <a:rPr lang="en-US" sz="1300" dirty="0"/>
              <a:t>. 2010. Composition in dis-</a:t>
            </a:r>
            <a:r>
              <a:rPr lang="en-US" sz="1300" dirty="0" err="1"/>
              <a:t>tributional</a:t>
            </a:r>
            <a:r>
              <a:rPr lang="en-US" sz="1300" dirty="0"/>
              <a:t> models of semantics. Cognitive Science ,34(8):1388–1429</a:t>
            </a:r>
          </a:p>
          <a:p>
            <a:r>
              <a:rPr lang="en-US" sz="1300" dirty="0"/>
              <a:t>[5]. A. Plate. 1995. Holographic reduced representations. IEEE Transactions on Neural Networks , 6(3):623–641</a:t>
            </a:r>
          </a:p>
          <a:p>
            <a:r>
              <a:rPr lang="en-US" sz="1300" dirty="0"/>
              <a:t> [6]. </a:t>
            </a:r>
            <a:r>
              <a:rPr lang="en-US" sz="1300" dirty="0" err="1"/>
              <a:t>Yessenalina</a:t>
            </a:r>
            <a:r>
              <a:rPr lang="en-US" sz="1300" dirty="0"/>
              <a:t> and C. </a:t>
            </a:r>
            <a:r>
              <a:rPr lang="en-US" sz="1300" dirty="0" err="1"/>
              <a:t>Cardie</a:t>
            </a:r>
            <a:r>
              <a:rPr lang="en-US" sz="1300" dirty="0"/>
              <a:t>. 2011. </a:t>
            </a:r>
            <a:r>
              <a:rPr lang="en-US" sz="1300" dirty="0" err="1"/>
              <a:t>Composi-tional</a:t>
            </a:r>
            <a:r>
              <a:rPr lang="en-US" sz="1300" dirty="0"/>
              <a:t> matrix-space models for sentiment analysis. In EMNLP.</a:t>
            </a:r>
          </a:p>
          <a:p>
            <a:r>
              <a:rPr lang="en-US" sz="1300" dirty="0"/>
              <a:t>[7]. </a:t>
            </a:r>
            <a:r>
              <a:rPr lang="en-US" sz="1300" dirty="0" err="1"/>
              <a:t>Zettlemoyer</a:t>
            </a:r>
            <a:r>
              <a:rPr lang="en-US" sz="1300" dirty="0"/>
              <a:t> and M. Collins. 2005. Learning to map sentences to logical form:  </a:t>
            </a:r>
            <a:r>
              <a:rPr lang="en-US" sz="1300" dirty="0" err="1"/>
              <a:t>tructured</a:t>
            </a:r>
            <a:r>
              <a:rPr lang="en-US" sz="1300" dirty="0"/>
              <a:t> </a:t>
            </a:r>
            <a:r>
              <a:rPr lang="en-US" sz="1300" dirty="0" err="1"/>
              <a:t>classifica-tion</a:t>
            </a:r>
            <a:r>
              <a:rPr lang="en-US" sz="1300" dirty="0"/>
              <a:t> with probabilistic </a:t>
            </a:r>
            <a:r>
              <a:rPr lang="en-US" sz="1300" dirty="0" err="1"/>
              <a:t>categorial</a:t>
            </a:r>
            <a:r>
              <a:rPr lang="en-US" sz="1300" dirty="0"/>
              <a:t> grammars. In UAI.</a:t>
            </a:r>
          </a:p>
          <a:p>
            <a:r>
              <a:rPr lang="en-US" sz="1300" dirty="0"/>
              <a:t>[8]. </a:t>
            </a:r>
            <a:r>
              <a:rPr lang="en-US" sz="1300" dirty="0" err="1"/>
              <a:t>Bottou</a:t>
            </a:r>
            <a:r>
              <a:rPr lang="en-US" sz="1300" dirty="0"/>
              <a:t>. 2011. From machine learning to machine reasoning. </a:t>
            </a:r>
            <a:r>
              <a:rPr lang="en-US" sz="1300" dirty="0" err="1"/>
              <a:t>CoRR</a:t>
            </a:r>
            <a:r>
              <a:rPr lang="en-US" sz="1300" dirty="0"/>
              <a:t> , abs/1102.1808.</a:t>
            </a:r>
          </a:p>
          <a:p>
            <a:r>
              <a:rPr lang="en-US" sz="1300" dirty="0"/>
              <a:t>[9]. E. Hinton. 1990. Mapping part-whole hierarchies into connectionist networks. Artificial Intelligence, 46(1-2).</a:t>
            </a:r>
          </a:p>
          <a:p>
            <a:r>
              <a:rPr lang="en-US" sz="1300" dirty="0"/>
              <a:t>[10]. B. Pollack. 1990. Recursive distributed representations. Artificial Intelligence, 46, November</a:t>
            </a:r>
          </a:p>
          <a:p>
            <a:r>
              <a:rPr lang="en-US" sz="1300" dirty="0"/>
              <a:t>[11]. Pang and L. Lee. 2008. Opinion mining and sentiment analysis. Foundations and Trends in Information Retrieval , 2(1-2):1–135.</a:t>
            </a:r>
          </a:p>
          <a:p>
            <a:r>
              <a:rPr lang="en-US" sz="1300" dirty="0"/>
              <a:t>[12]. Polanyi and A. </a:t>
            </a:r>
            <a:r>
              <a:rPr lang="en-US" sz="1300" dirty="0" err="1"/>
              <a:t>Zaenen</a:t>
            </a:r>
            <a:r>
              <a:rPr lang="en-US" sz="1300" dirty="0"/>
              <a:t>. 2006. Contextual valence shifters. In W. Bruce Croft, James Shanahan, Yan Qu, and </a:t>
            </a:r>
            <a:r>
              <a:rPr lang="en-US" sz="1300" dirty="0" err="1"/>
              <a:t>Janyce</a:t>
            </a:r>
            <a:r>
              <a:rPr lang="en-US" sz="1300" dirty="0"/>
              <a:t> </a:t>
            </a:r>
            <a:r>
              <a:rPr lang="en-US" sz="1300" dirty="0" err="1"/>
              <a:t>Wiebe</a:t>
            </a:r>
            <a:r>
              <a:rPr lang="en-US" sz="1300" dirty="0"/>
              <a:t>, editors, Computing Attitude and </a:t>
            </a:r>
            <a:r>
              <a:rPr lang="en-US" sz="1300" dirty="0" err="1"/>
              <a:t>Af-fect</a:t>
            </a:r>
            <a:r>
              <a:rPr lang="en-US" sz="1300" dirty="0"/>
              <a:t> in Text: Theory and Applications, volume 20 of The Information Retrieval Series , chapter 1</a:t>
            </a:r>
          </a:p>
          <a:p>
            <a:endParaRPr lang="en-US" sz="1300" dirty="0">
              <a:latin typeface="Century" panose="02040604050505020304" pitchFamily="18" charset="0"/>
            </a:endParaRPr>
          </a:p>
          <a:p>
            <a:endParaRPr lang="en-US" sz="1300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26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981200"/>
            <a:ext cx="7315200" cy="1676400"/>
          </a:xfrm>
        </p:spPr>
        <p:txBody>
          <a:bodyPr/>
          <a:lstStyle/>
          <a:p>
            <a:pPr marL="2743200" lvl="6" indent="0">
              <a:buNone/>
            </a:pPr>
            <a:r>
              <a:rPr lang="en-US" sz="6600" dirty="0" smtClean="0">
                <a:latin typeface="Century" panose="02040604050505020304" pitchFamily="18" charset="0"/>
              </a:rPr>
              <a:t>Thank you</a:t>
            </a:r>
            <a:endParaRPr lang="en-US" sz="6600" dirty="0">
              <a:latin typeface="Century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69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7</a:t>
            </a:fld>
            <a:endParaRPr lang="en-US" alt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052467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900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76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C51CED-F2C4-42CE-B14F-8A6EBC1040E6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921438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5825</TotalTime>
  <Words>1450</Words>
  <Application>Microsoft Office PowerPoint</Application>
  <PresentationFormat>On-screen Show (4:3)</PresentationFormat>
  <Paragraphs>406</Paragraphs>
  <Slides>61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Arial Black</vt:lpstr>
      <vt:lpstr>Avenir 85 Heavy</vt:lpstr>
      <vt:lpstr>B Nazanin</vt:lpstr>
      <vt:lpstr>B Titr</vt:lpstr>
      <vt:lpstr>Century</vt:lpstr>
      <vt:lpstr>David</vt:lpstr>
      <vt:lpstr>Times New Roman</vt:lpstr>
      <vt:lpstr>Wingdings</vt:lpstr>
      <vt:lpstr>Pixel</vt:lpstr>
      <vt:lpstr>Similar oil well detection intelliware</vt:lpstr>
      <vt:lpstr>Outline </vt:lpstr>
      <vt:lpstr>What is The Goal?</vt:lpstr>
      <vt:lpstr>What is Similarity?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NLP?</vt:lpstr>
      <vt:lpstr>What is Sentiment Analysis?</vt:lpstr>
      <vt:lpstr>Why Sentiment Analysis?</vt:lpstr>
      <vt:lpstr>Kinds of Sentiment Analysis</vt:lpstr>
      <vt:lpstr>Sentiment Analysis Flowchart</vt:lpstr>
      <vt:lpstr>Sentiment Analysis Issues</vt:lpstr>
      <vt:lpstr>Related works</vt:lpstr>
      <vt:lpstr>Related works</vt:lpstr>
      <vt:lpstr>Related works</vt:lpstr>
      <vt:lpstr>Related works</vt:lpstr>
      <vt:lpstr>Model classes</vt:lpstr>
      <vt:lpstr>Tree structure</vt:lpstr>
      <vt:lpstr>PowerPoint Presentation</vt:lpstr>
      <vt:lpstr>How RNN Works?</vt:lpstr>
      <vt:lpstr>Related works</vt:lpstr>
      <vt:lpstr>Matrix-Vector RNN</vt:lpstr>
      <vt:lpstr>How MV-RNN Works?</vt:lpstr>
      <vt:lpstr>How MV-RNN Works?</vt:lpstr>
      <vt:lpstr>How MV-RNN Works?</vt:lpstr>
      <vt:lpstr>How MV-RNN Works?</vt:lpstr>
      <vt:lpstr>How MV-RNN Works?</vt:lpstr>
      <vt:lpstr>How MV-RNN Works?</vt:lpstr>
      <vt:lpstr>How MV-RNN Works?</vt:lpstr>
      <vt:lpstr>How MV-RNN Works?</vt:lpstr>
      <vt:lpstr>Related works</vt:lpstr>
      <vt:lpstr>PowerPoint Presentation</vt:lpstr>
      <vt:lpstr>Model classes</vt:lpstr>
      <vt:lpstr>Tree structure</vt:lpstr>
      <vt:lpstr>PowerPoint Presentation</vt:lpstr>
      <vt:lpstr>How Compositionality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Compositionality works?</vt:lpstr>
      <vt:lpstr>Dataset details</vt:lpstr>
      <vt:lpstr>Dataset details</vt:lpstr>
      <vt:lpstr>Compare</vt:lpstr>
      <vt:lpstr>Conclusion </vt:lpstr>
      <vt:lpstr>Resources </vt:lpstr>
      <vt:lpstr>PowerPoint Presentation</vt:lpstr>
    </vt:vector>
  </TitlesOfParts>
  <Company>DePaul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a research presentation</dc:title>
  <dc:creator>lucia</dc:creator>
  <cp:lastModifiedBy>Hamid</cp:lastModifiedBy>
  <cp:revision>372</cp:revision>
  <dcterms:created xsi:type="dcterms:W3CDTF">2007-06-28T17:37:21Z</dcterms:created>
  <dcterms:modified xsi:type="dcterms:W3CDTF">2019-06-22T14:05:59Z</dcterms:modified>
</cp:coreProperties>
</file>